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423" r:id="rId2"/>
    <p:sldId id="780" r:id="rId3"/>
    <p:sldId id="775" r:id="rId4"/>
    <p:sldId id="810" r:id="rId5"/>
    <p:sldId id="650" r:id="rId6"/>
    <p:sldId id="644" r:id="rId7"/>
    <p:sldId id="645" r:id="rId8"/>
    <p:sldId id="646" r:id="rId9"/>
    <p:sldId id="648" r:id="rId10"/>
    <p:sldId id="773" r:id="rId11"/>
    <p:sldId id="643" r:id="rId12"/>
    <p:sldId id="798" r:id="rId13"/>
    <p:sldId id="785" r:id="rId14"/>
    <p:sldId id="808" r:id="rId15"/>
    <p:sldId id="809" r:id="rId16"/>
    <p:sldId id="807" r:id="rId17"/>
    <p:sldId id="684" r:id="rId18"/>
    <p:sldId id="812" r:id="rId19"/>
    <p:sldId id="811" r:id="rId20"/>
  </p:sldIdLst>
  <p:sldSz cx="9144000" cy="6858000" type="screen4x3"/>
  <p:notesSz cx="7010400" cy="92964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038"/>
    <a:srgbClr val="993300"/>
    <a:srgbClr val="9C143C"/>
    <a:srgbClr val="C31D31"/>
    <a:srgbClr val="FF9D3C"/>
    <a:srgbClr val="0B6A98"/>
    <a:srgbClr val="FFC000"/>
    <a:srgbClr val="30BFE1"/>
    <a:srgbClr val="DB1C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48" autoAdjust="0"/>
    <p:restoredTop sz="96586" autoAdjust="0"/>
  </p:normalViewPr>
  <p:slideViewPr>
    <p:cSldViewPr snapToGrid="0">
      <p:cViewPr varScale="1">
        <p:scale>
          <a:sx n="89" d="100"/>
          <a:sy n="89" d="100"/>
        </p:scale>
        <p:origin x="1086" y="90"/>
      </p:cViewPr>
      <p:guideLst>
        <p:guide orient="horz" pos="111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BA6F75-863C-4E8D-96A1-595B889C8A02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MX"/>
        </a:p>
      </dgm:t>
    </dgm:pt>
    <dgm:pt modelId="{7917BE7F-7BFF-4AE8-BE31-540A5BCA28E2}">
      <dgm:prSet phldrT="[Texto]"/>
      <dgm:spPr/>
      <dgm:t>
        <a:bodyPr/>
        <a:lstStyle/>
        <a:p>
          <a:r>
            <a:rPr lang="es-MX" b="1" dirty="0"/>
            <a:t>Herramienta</a:t>
          </a:r>
        </a:p>
        <a:p>
          <a:r>
            <a:rPr lang="es-MX" dirty="0"/>
            <a:t>Guía al Gobierno Municipal para </a:t>
          </a:r>
          <a:r>
            <a:rPr lang="es-MX" b="1" i="1" dirty="0"/>
            <a:t>cumplir con sus responsabilidades</a:t>
          </a:r>
          <a:r>
            <a:rPr lang="es-MX" dirty="0"/>
            <a:t>.</a:t>
          </a:r>
          <a:endParaRPr lang="es-MX" b="1" dirty="0"/>
        </a:p>
      </dgm:t>
    </dgm:pt>
    <dgm:pt modelId="{242DB545-4189-49D8-B405-CAB406487F00}" type="parTrans" cxnId="{430C2E8C-F3E8-419E-A27D-79167A7B3F02}">
      <dgm:prSet/>
      <dgm:spPr/>
      <dgm:t>
        <a:bodyPr/>
        <a:lstStyle/>
        <a:p>
          <a:endParaRPr lang="es-MX"/>
        </a:p>
      </dgm:t>
    </dgm:pt>
    <dgm:pt modelId="{13B5EAA9-A010-4AB8-BD32-0A8E2A09CB46}" type="sibTrans" cxnId="{430C2E8C-F3E8-419E-A27D-79167A7B3F02}">
      <dgm:prSet/>
      <dgm:spPr/>
      <dgm:t>
        <a:bodyPr/>
        <a:lstStyle/>
        <a:p>
          <a:endParaRPr lang="es-MX"/>
        </a:p>
      </dgm:t>
    </dgm:pt>
    <dgm:pt modelId="{77BE10CD-8E6E-49A0-B1CC-15C37A6F3D5B}">
      <dgm:prSet phldrT="[Texto]"/>
      <dgm:spPr/>
      <dgm:t>
        <a:bodyPr/>
        <a:lstStyle/>
        <a:p>
          <a:r>
            <a:rPr lang="es-MX" b="1" dirty="0"/>
            <a:t>Estrategia</a:t>
          </a:r>
        </a:p>
        <a:p>
          <a:r>
            <a:rPr lang="es-MX" b="0" dirty="0"/>
            <a:t>Orienta a la administración a construir </a:t>
          </a:r>
          <a:r>
            <a:rPr lang="es-MX" b="1" i="1" dirty="0"/>
            <a:t>Políticas Públicas locales.</a:t>
          </a:r>
        </a:p>
      </dgm:t>
    </dgm:pt>
    <dgm:pt modelId="{22C2304E-CF3E-49FE-86B2-52EE73B161F3}" type="parTrans" cxnId="{BD8FA3F1-C133-4FAE-AAB7-F549A12AA7EC}">
      <dgm:prSet/>
      <dgm:spPr/>
      <dgm:t>
        <a:bodyPr/>
        <a:lstStyle/>
        <a:p>
          <a:endParaRPr lang="es-MX"/>
        </a:p>
      </dgm:t>
    </dgm:pt>
    <dgm:pt modelId="{55EBE443-451B-4ED7-BC83-E2B625F81BE0}" type="sibTrans" cxnId="{BD8FA3F1-C133-4FAE-AAB7-F549A12AA7EC}">
      <dgm:prSet/>
      <dgm:spPr/>
      <dgm:t>
        <a:bodyPr/>
        <a:lstStyle/>
        <a:p>
          <a:endParaRPr lang="es-MX"/>
        </a:p>
      </dgm:t>
    </dgm:pt>
    <dgm:pt modelId="{2D662F1B-7157-4BDD-ABDB-78DEE98B68D2}">
      <dgm:prSet phldrT="[Texto]"/>
      <dgm:spPr/>
      <dgm:t>
        <a:bodyPr/>
        <a:lstStyle/>
        <a:p>
          <a:r>
            <a:rPr lang="es-MX" b="1" dirty="0"/>
            <a:t>Metodología</a:t>
          </a:r>
        </a:p>
        <a:p>
          <a:r>
            <a:rPr lang="es-MX" b="0" dirty="0"/>
            <a:t>Mide el desempeño de sus acciones a través de </a:t>
          </a:r>
          <a:r>
            <a:rPr lang="es-MX" b="1" dirty="0"/>
            <a:t>indicadores. </a:t>
          </a:r>
        </a:p>
      </dgm:t>
    </dgm:pt>
    <dgm:pt modelId="{5326FB09-A0CB-4595-930F-712E8E75504C}" type="parTrans" cxnId="{16794E97-8694-4B11-BCE5-0BBF14CDB2E6}">
      <dgm:prSet/>
      <dgm:spPr/>
      <dgm:t>
        <a:bodyPr/>
        <a:lstStyle/>
        <a:p>
          <a:endParaRPr lang="es-MX"/>
        </a:p>
      </dgm:t>
    </dgm:pt>
    <dgm:pt modelId="{F6081300-0A87-4ED7-A2BD-4B294D203A8F}" type="sibTrans" cxnId="{16794E97-8694-4B11-BCE5-0BBF14CDB2E6}">
      <dgm:prSet/>
      <dgm:spPr/>
      <dgm:t>
        <a:bodyPr/>
        <a:lstStyle/>
        <a:p>
          <a:endParaRPr lang="es-MX"/>
        </a:p>
      </dgm:t>
    </dgm:pt>
    <dgm:pt modelId="{26EDD2FC-733B-42B2-96F4-2790A9BDC06F}" type="pres">
      <dgm:prSet presAssocID="{E2BA6F75-863C-4E8D-96A1-595B889C8A02}" presName="Name0" presStyleCnt="0">
        <dgm:presLayoutVars>
          <dgm:chMax val="7"/>
          <dgm:chPref val="7"/>
          <dgm:dir/>
        </dgm:presLayoutVars>
      </dgm:prSet>
      <dgm:spPr/>
    </dgm:pt>
    <dgm:pt modelId="{E06B3EFC-F4DB-47A0-91EF-EC215CEBBE19}" type="pres">
      <dgm:prSet presAssocID="{E2BA6F75-863C-4E8D-96A1-595B889C8A02}" presName="Name1" presStyleCnt="0"/>
      <dgm:spPr/>
    </dgm:pt>
    <dgm:pt modelId="{307ACB7D-26F5-4B6C-B6E2-931FF56C22A1}" type="pres">
      <dgm:prSet presAssocID="{E2BA6F75-863C-4E8D-96A1-595B889C8A02}" presName="cycle" presStyleCnt="0"/>
      <dgm:spPr/>
    </dgm:pt>
    <dgm:pt modelId="{D451FF67-2E6F-4B10-9235-16BDB4D5BCF4}" type="pres">
      <dgm:prSet presAssocID="{E2BA6F75-863C-4E8D-96A1-595B889C8A02}" presName="srcNode" presStyleLbl="node1" presStyleIdx="0" presStyleCnt="3"/>
      <dgm:spPr/>
    </dgm:pt>
    <dgm:pt modelId="{3289D847-89F4-40F6-90D0-78B9985B064E}" type="pres">
      <dgm:prSet presAssocID="{E2BA6F75-863C-4E8D-96A1-595B889C8A02}" presName="conn" presStyleLbl="parChTrans1D2" presStyleIdx="0" presStyleCnt="1"/>
      <dgm:spPr/>
    </dgm:pt>
    <dgm:pt modelId="{08AABC16-B8FB-4631-B1D2-9667ED84BBF5}" type="pres">
      <dgm:prSet presAssocID="{E2BA6F75-863C-4E8D-96A1-595B889C8A02}" presName="extraNode" presStyleLbl="node1" presStyleIdx="0" presStyleCnt="3"/>
      <dgm:spPr/>
    </dgm:pt>
    <dgm:pt modelId="{21AF4BA1-952B-4BEE-B39C-44B43754775A}" type="pres">
      <dgm:prSet presAssocID="{E2BA6F75-863C-4E8D-96A1-595B889C8A02}" presName="dstNode" presStyleLbl="node1" presStyleIdx="0" presStyleCnt="3"/>
      <dgm:spPr/>
    </dgm:pt>
    <dgm:pt modelId="{EC83B041-AFC0-4D4F-B51B-EACEE1E41E4A}" type="pres">
      <dgm:prSet presAssocID="{7917BE7F-7BFF-4AE8-BE31-540A5BCA28E2}" presName="text_1" presStyleLbl="node1" presStyleIdx="0" presStyleCnt="3">
        <dgm:presLayoutVars>
          <dgm:bulletEnabled val="1"/>
        </dgm:presLayoutVars>
      </dgm:prSet>
      <dgm:spPr/>
    </dgm:pt>
    <dgm:pt modelId="{F7EF2E1F-D690-4651-91E5-7F9E3381F4AF}" type="pres">
      <dgm:prSet presAssocID="{7917BE7F-7BFF-4AE8-BE31-540A5BCA28E2}" presName="accent_1" presStyleCnt="0"/>
      <dgm:spPr/>
    </dgm:pt>
    <dgm:pt modelId="{2B3EB34A-9049-4FD5-8A58-8DE6FB4C73D0}" type="pres">
      <dgm:prSet presAssocID="{7917BE7F-7BFF-4AE8-BE31-540A5BCA28E2}" presName="accentRepeatNode" presStyleLbl="solidFgAcc1" presStyleIdx="0" presStyleCnt="3"/>
      <dgm:spPr/>
    </dgm:pt>
    <dgm:pt modelId="{040718FB-24D6-4A73-A738-E1F1FD0C912E}" type="pres">
      <dgm:prSet presAssocID="{77BE10CD-8E6E-49A0-B1CC-15C37A6F3D5B}" presName="text_2" presStyleLbl="node1" presStyleIdx="1" presStyleCnt="3">
        <dgm:presLayoutVars>
          <dgm:bulletEnabled val="1"/>
        </dgm:presLayoutVars>
      </dgm:prSet>
      <dgm:spPr/>
    </dgm:pt>
    <dgm:pt modelId="{7AB527EB-282B-4F1E-9738-1127DB57E985}" type="pres">
      <dgm:prSet presAssocID="{77BE10CD-8E6E-49A0-B1CC-15C37A6F3D5B}" presName="accent_2" presStyleCnt="0"/>
      <dgm:spPr/>
    </dgm:pt>
    <dgm:pt modelId="{85F5A68A-6511-4BA9-AEFD-7952FE096414}" type="pres">
      <dgm:prSet presAssocID="{77BE10CD-8E6E-49A0-B1CC-15C37A6F3D5B}" presName="accentRepeatNode" presStyleLbl="solidFgAcc1" presStyleIdx="1" presStyleCnt="3"/>
      <dgm:spPr/>
    </dgm:pt>
    <dgm:pt modelId="{C038F47B-A1A3-4037-99BA-FC40982931BC}" type="pres">
      <dgm:prSet presAssocID="{2D662F1B-7157-4BDD-ABDB-78DEE98B68D2}" presName="text_3" presStyleLbl="node1" presStyleIdx="2" presStyleCnt="3">
        <dgm:presLayoutVars>
          <dgm:bulletEnabled val="1"/>
        </dgm:presLayoutVars>
      </dgm:prSet>
      <dgm:spPr/>
    </dgm:pt>
    <dgm:pt modelId="{FAFD81CA-A675-40C6-B6FF-0806F0A90B22}" type="pres">
      <dgm:prSet presAssocID="{2D662F1B-7157-4BDD-ABDB-78DEE98B68D2}" presName="accent_3" presStyleCnt="0"/>
      <dgm:spPr/>
    </dgm:pt>
    <dgm:pt modelId="{B86DB677-7815-442D-8471-CB6FF8D118D3}" type="pres">
      <dgm:prSet presAssocID="{2D662F1B-7157-4BDD-ABDB-78DEE98B68D2}" presName="accentRepeatNode" presStyleLbl="solidFgAcc1" presStyleIdx="2" presStyleCnt="3"/>
      <dgm:spPr/>
    </dgm:pt>
  </dgm:ptLst>
  <dgm:cxnLst>
    <dgm:cxn modelId="{7F624F00-BC93-471A-B350-731FD6A6EA8C}" type="presOf" srcId="{77BE10CD-8E6E-49A0-B1CC-15C37A6F3D5B}" destId="{040718FB-24D6-4A73-A738-E1F1FD0C912E}" srcOrd="0" destOrd="0" presId="urn:microsoft.com/office/officeart/2008/layout/VerticalCurvedList"/>
    <dgm:cxn modelId="{B1AA893B-2511-454B-81EF-8A846E4EA9F5}" type="presOf" srcId="{E2BA6F75-863C-4E8D-96A1-595B889C8A02}" destId="{26EDD2FC-733B-42B2-96F4-2790A9BDC06F}" srcOrd="0" destOrd="0" presId="urn:microsoft.com/office/officeart/2008/layout/VerticalCurvedList"/>
    <dgm:cxn modelId="{15CBBC47-2740-47A0-AC3D-59B32792E4CB}" type="presOf" srcId="{2D662F1B-7157-4BDD-ABDB-78DEE98B68D2}" destId="{C038F47B-A1A3-4037-99BA-FC40982931BC}" srcOrd="0" destOrd="0" presId="urn:microsoft.com/office/officeart/2008/layout/VerticalCurvedList"/>
    <dgm:cxn modelId="{430C2E8C-F3E8-419E-A27D-79167A7B3F02}" srcId="{E2BA6F75-863C-4E8D-96A1-595B889C8A02}" destId="{7917BE7F-7BFF-4AE8-BE31-540A5BCA28E2}" srcOrd="0" destOrd="0" parTransId="{242DB545-4189-49D8-B405-CAB406487F00}" sibTransId="{13B5EAA9-A010-4AB8-BD32-0A8E2A09CB46}"/>
    <dgm:cxn modelId="{16794E97-8694-4B11-BCE5-0BBF14CDB2E6}" srcId="{E2BA6F75-863C-4E8D-96A1-595B889C8A02}" destId="{2D662F1B-7157-4BDD-ABDB-78DEE98B68D2}" srcOrd="2" destOrd="0" parTransId="{5326FB09-A0CB-4595-930F-712E8E75504C}" sibTransId="{F6081300-0A87-4ED7-A2BD-4B294D203A8F}"/>
    <dgm:cxn modelId="{9908DAB7-A7D7-4550-AA9D-B25DDDEFF5FE}" type="presOf" srcId="{13B5EAA9-A010-4AB8-BD32-0A8E2A09CB46}" destId="{3289D847-89F4-40F6-90D0-78B9985B064E}" srcOrd="0" destOrd="0" presId="urn:microsoft.com/office/officeart/2008/layout/VerticalCurvedList"/>
    <dgm:cxn modelId="{0DD862C1-1133-4DEE-8B8E-72D7637C205F}" type="presOf" srcId="{7917BE7F-7BFF-4AE8-BE31-540A5BCA28E2}" destId="{EC83B041-AFC0-4D4F-B51B-EACEE1E41E4A}" srcOrd="0" destOrd="0" presId="urn:microsoft.com/office/officeart/2008/layout/VerticalCurvedList"/>
    <dgm:cxn modelId="{BD8FA3F1-C133-4FAE-AAB7-F549A12AA7EC}" srcId="{E2BA6F75-863C-4E8D-96A1-595B889C8A02}" destId="{77BE10CD-8E6E-49A0-B1CC-15C37A6F3D5B}" srcOrd="1" destOrd="0" parTransId="{22C2304E-CF3E-49FE-86B2-52EE73B161F3}" sibTransId="{55EBE443-451B-4ED7-BC83-E2B625F81BE0}"/>
    <dgm:cxn modelId="{E0FF2511-3010-4381-81E7-357F72C6DE38}" type="presParOf" srcId="{26EDD2FC-733B-42B2-96F4-2790A9BDC06F}" destId="{E06B3EFC-F4DB-47A0-91EF-EC215CEBBE19}" srcOrd="0" destOrd="0" presId="urn:microsoft.com/office/officeart/2008/layout/VerticalCurvedList"/>
    <dgm:cxn modelId="{28A6E54C-B685-430F-9E2D-6452BDD29FD4}" type="presParOf" srcId="{E06B3EFC-F4DB-47A0-91EF-EC215CEBBE19}" destId="{307ACB7D-26F5-4B6C-B6E2-931FF56C22A1}" srcOrd="0" destOrd="0" presId="urn:microsoft.com/office/officeart/2008/layout/VerticalCurvedList"/>
    <dgm:cxn modelId="{5CA74B2C-DE9A-4D6B-94B1-AC3553C96E82}" type="presParOf" srcId="{307ACB7D-26F5-4B6C-B6E2-931FF56C22A1}" destId="{D451FF67-2E6F-4B10-9235-16BDB4D5BCF4}" srcOrd="0" destOrd="0" presId="urn:microsoft.com/office/officeart/2008/layout/VerticalCurvedList"/>
    <dgm:cxn modelId="{70E25720-652B-477E-AE6E-586D76123242}" type="presParOf" srcId="{307ACB7D-26F5-4B6C-B6E2-931FF56C22A1}" destId="{3289D847-89F4-40F6-90D0-78B9985B064E}" srcOrd="1" destOrd="0" presId="urn:microsoft.com/office/officeart/2008/layout/VerticalCurvedList"/>
    <dgm:cxn modelId="{2ED4E822-BB33-41FD-A9AD-0C99E1A196BA}" type="presParOf" srcId="{307ACB7D-26F5-4B6C-B6E2-931FF56C22A1}" destId="{08AABC16-B8FB-4631-B1D2-9667ED84BBF5}" srcOrd="2" destOrd="0" presId="urn:microsoft.com/office/officeart/2008/layout/VerticalCurvedList"/>
    <dgm:cxn modelId="{48C90354-4FD3-4A46-A86B-EC0CF31F415E}" type="presParOf" srcId="{307ACB7D-26F5-4B6C-B6E2-931FF56C22A1}" destId="{21AF4BA1-952B-4BEE-B39C-44B43754775A}" srcOrd="3" destOrd="0" presId="urn:microsoft.com/office/officeart/2008/layout/VerticalCurvedList"/>
    <dgm:cxn modelId="{2076C82B-DD7B-43C8-9C9A-1DDD59DF6B0A}" type="presParOf" srcId="{E06B3EFC-F4DB-47A0-91EF-EC215CEBBE19}" destId="{EC83B041-AFC0-4D4F-B51B-EACEE1E41E4A}" srcOrd="1" destOrd="0" presId="urn:microsoft.com/office/officeart/2008/layout/VerticalCurvedList"/>
    <dgm:cxn modelId="{437075A0-F5EC-4ECE-B023-AF3A1EB5D854}" type="presParOf" srcId="{E06B3EFC-F4DB-47A0-91EF-EC215CEBBE19}" destId="{F7EF2E1F-D690-4651-91E5-7F9E3381F4AF}" srcOrd="2" destOrd="0" presId="urn:microsoft.com/office/officeart/2008/layout/VerticalCurvedList"/>
    <dgm:cxn modelId="{95C4D4B9-E5BA-4C0A-A39D-1202584D85BE}" type="presParOf" srcId="{F7EF2E1F-D690-4651-91E5-7F9E3381F4AF}" destId="{2B3EB34A-9049-4FD5-8A58-8DE6FB4C73D0}" srcOrd="0" destOrd="0" presId="urn:microsoft.com/office/officeart/2008/layout/VerticalCurvedList"/>
    <dgm:cxn modelId="{106A9DA2-0729-46DA-BCDC-211F26C233BA}" type="presParOf" srcId="{E06B3EFC-F4DB-47A0-91EF-EC215CEBBE19}" destId="{040718FB-24D6-4A73-A738-E1F1FD0C912E}" srcOrd="3" destOrd="0" presId="urn:microsoft.com/office/officeart/2008/layout/VerticalCurvedList"/>
    <dgm:cxn modelId="{C7669B6C-4C03-4931-BE77-A04D9642E4E7}" type="presParOf" srcId="{E06B3EFC-F4DB-47A0-91EF-EC215CEBBE19}" destId="{7AB527EB-282B-4F1E-9738-1127DB57E985}" srcOrd="4" destOrd="0" presId="urn:microsoft.com/office/officeart/2008/layout/VerticalCurvedList"/>
    <dgm:cxn modelId="{0A2D968E-F656-4491-9999-193368E937E6}" type="presParOf" srcId="{7AB527EB-282B-4F1E-9738-1127DB57E985}" destId="{85F5A68A-6511-4BA9-AEFD-7952FE096414}" srcOrd="0" destOrd="0" presId="urn:microsoft.com/office/officeart/2008/layout/VerticalCurvedList"/>
    <dgm:cxn modelId="{5F42C5DA-4288-4733-93C5-D3EFC0BD4B31}" type="presParOf" srcId="{E06B3EFC-F4DB-47A0-91EF-EC215CEBBE19}" destId="{C038F47B-A1A3-4037-99BA-FC40982931BC}" srcOrd="5" destOrd="0" presId="urn:microsoft.com/office/officeart/2008/layout/VerticalCurvedList"/>
    <dgm:cxn modelId="{8446F123-BBED-4772-9AC4-D99E3CE79352}" type="presParOf" srcId="{E06B3EFC-F4DB-47A0-91EF-EC215CEBBE19}" destId="{FAFD81CA-A675-40C6-B6FF-0806F0A90B22}" srcOrd="6" destOrd="0" presId="urn:microsoft.com/office/officeart/2008/layout/VerticalCurvedList"/>
    <dgm:cxn modelId="{16BEA320-7B28-48DE-BDDB-854FBB32C6DF}" type="presParOf" srcId="{FAFD81CA-A675-40C6-B6FF-0806F0A90B22}" destId="{B86DB677-7815-442D-8471-CB6FF8D118D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0CFF5-EEE0-43DC-973C-1C2670A5A83B}" type="doc">
      <dgm:prSet loTypeId="urn:microsoft.com/office/officeart/2005/8/layout/h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6BBFB1B0-0008-4CE5-A03C-173AFB317151}">
      <dgm:prSet phldrT="[Texto]"/>
      <dgm:spPr/>
      <dgm:t>
        <a:bodyPr/>
        <a:lstStyle/>
        <a:p>
          <a:r>
            <a:rPr lang="es-MX" b="1" dirty="0">
              <a:solidFill>
                <a:schemeClr val="bg1"/>
              </a:solidFill>
            </a:rPr>
            <a:t>Estados</a:t>
          </a:r>
        </a:p>
      </dgm:t>
    </dgm:pt>
    <dgm:pt modelId="{A9B3C3DC-F1C5-4237-9C40-539A941E8927}" type="parTrans" cxnId="{4EA74DA5-C8A2-418B-9B4E-894B286B9933}">
      <dgm:prSet/>
      <dgm:spPr/>
      <dgm:t>
        <a:bodyPr/>
        <a:lstStyle/>
        <a:p>
          <a:endParaRPr lang="es-MX">
            <a:solidFill>
              <a:schemeClr val="accent6">
                <a:lumMod val="50000"/>
              </a:schemeClr>
            </a:solidFill>
          </a:endParaRPr>
        </a:p>
      </dgm:t>
    </dgm:pt>
    <dgm:pt modelId="{46F587BD-9C61-47C4-9334-FE7EC29AC352}" type="sibTrans" cxnId="{4EA74DA5-C8A2-418B-9B4E-894B286B9933}">
      <dgm:prSet/>
      <dgm:spPr/>
      <dgm:t>
        <a:bodyPr/>
        <a:lstStyle/>
        <a:p>
          <a:endParaRPr lang="es-MX">
            <a:solidFill>
              <a:schemeClr val="accent6">
                <a:lumMod val="50000"/>
              </a:schemeClr>
            </a:solidFill>
          </a:endParaRPr>
        </a:p>
      </dgm:t>
    </dgm:pt>
    <dgm:pt modelId="{1FC574EE-B5AE-4A59-8020-A6FE5685D39D}">
      <dgm:prSet phldrT="[Texto]" custT="1"/>
      <dgm:spPr/>
      <dgm:t>
        <a:bodyPr/>
        <a:lstStyle/>
        <a:p>
          <a:r>
            <a:rPr lang="es-MX" sz="1400" b="1" dirty="0">
              <a:solidFill>
                <a:schemeClr val="accent6">
                  <a:lumMod val="50000"/>
                </a:schemeClr>
              </a:solidFill>
            </a:rPr>
            <a:t>Promoción</a:t>
          </a:r>
        </a:p>
      </dgm:t>
    </dgm:pt>
    <dgm:pt modelId="{BAEFA6D7-E6BF-4945-A680-5AB376D82354}" type="parTrans" cxnId="{7FAFEB4D-3617-4C10-9455-5DD70E259EA3}">
      <dgm:prSet/>
      <dgm:spPr/>
      <dgm:t>
        <a:bodyPr/>
        <a:lstStyle/>
        <a:p>
          <a:endParaRPr lang="es-MX">
            <a:solidFill>
              <a:schemeClr val="accent6">
                <a:lumMod val="50000"/>
              </a:schemeClr>
            </a:solidFill>
          </a:endParaRPr>
        </a:p>
      </dgm:t>
    </dgm:pt>
    <dgm:pt modelId="{8FA4EB68-9B6D-44D1-AA2C-7DCB99E18B17}" type="sibTrans" cxnId="{7FAFEB4D-3617-4C10-9455-5DD70E259EA3}">
      <dgm:prSet/>
      <dgm:spPr/>
      <dgm:t>
        <a:bodyPr/>
        <a:lstStyle/>
        <a:p>
          <a:endParaRPr lang="es-MX">
            <a:solidFill>
              <a:schemeClr val="accent6">
                <a:lumMod val="50000"/>
              </a:schemeClr>
            </a:solidFill>
          </a:endParaRPr>
        </a:p>
      </dgm:t>
    </dgm:pt>
    <dgm:pt modelId="{805F03BF-64F9-477F-AB19-7A823F80A471}">
      <dgm:prSet phldrT="[Texto]" custT="1"/>
      <dgm:spPr/>
      <dgm:t>
        <a:bodyPr/>
        <a:lstStyle/>
        <a:p>
          <a:r>
            <a:rPr lang="es-MX" sz="1400" b="1" dirty="0">
              <a:solidFill>
                <a:schemeClr val="accent6">
                  <a:lumMod val="50000"/>
                </a:schemeClr>
              </a:solidFill>
            </a:rPr>
            <a:t>Coordinación con municipios</a:t>
          </a:r>
        </a:p>
      </dgm:t>
    </dgm:pt>
    <dgm:pt modelId="{D2C6CD6E-1B23-4B40-A918-91AB93273AD5}" type="parTrans" cxnId="{738F417E-6A88-4DE0-B536-562B605BA0E6}">
      <dgm:prSet/>
      <dgm:spPr/>
      <dgm:t>
        <a:bodyPr/>
        <a:lstStyle/>
        <a:p>
          <a:endParaRPr lang="es-MX">
            <a:solidFill>
              <a:schemeClr val="accent6">
                <a:lumMod val="50000"/>
              </a:schemeClr>
            </a:solidFill>
          </a:endParaRPr>
        </a:p>
      </dgm:t>
    </dgm:pt>
    <dgm:pt modelId="{DE17564F-97C8-475B-964B-05B7EC65842E}" type="sibTrans" cxnId="{738F417E-6A88-4DE0-B536-562B605BA0E6}">
      <dgm:prSet/>
      <dgm:spPr/>
      <dgm:t>
        <a:bodyPr/>
        <a:lstStyle/>
        <a:p>
          <a:endParaRPr lang="es-MX">
            <a:solidFill>
              <a:schemeClr val="accent6">
                <a:lumMod val="50000"/>
              </a:schemeClr>
            </a:solidFill>
          </a:endParaRPr>
        </a:p>
      </dgm:t>
    </dgm:pt>
    <dgm:pt modelId="{8F14A2CD-AD44-4EBF-A292-1629BD198F25}">
      <dgm:prSet phldrT="[Texto]"/>
      <dgm:spPr/>
      <dgm:t>
        <a:bodyPr/>
        <a:lstStyle/>
        <a:p>
          <a:r>
            <a:rPr lang="es-MX" b="1" dirty="0">
              <a:solidFill>
                <a:schemeClr val="bg1"/>
              </a:solidFill>
            </a:rPr>
            <a:t>Municipios</a:t>
          </a:r>
        </a:p>
      </dgm:t>
    </dgm:pt>
    <dgm:pt modelId="{7115AEFA-CFAF-4B17-944D-0BDFD8E7B6F6}" type="parTrans" cxnId="{FF1C5713-F861-47CB-A8ED-A365B34517EF}">
      <dgm:prSet/>
      <dgm:spPr/>
      <dgm:t>
        <a:bodyPr/>
        <a:lstStyle/>
        <a:p>
          <a:endParaRPr lang="es-MX">
            <a:solidFill>
              <a:schemeClr val="accent6">
                <a:lumMod val="50000"/>
              </a:schemeClr>
            </a:solidFill>
          </a:endParaRPr>
        </a:p>
      </dgm:t>
    </dgm:pt>
    <dgm:pt modelId="{F62CDA05-1D3C-4478-AE14-5BBB44BFA916}" type="sibTrans" cxnId="{FF1C5713-F861-47CB-A8ED-A365B34517EF}">
      <dgm:prSet/>
      <dgm:spPr/>
      <dgm:t>
        <a:bodyPr/>
        <a:lstStyle/>
        <a:p>
          <a:endParaRPr lang="es-MX">
            <a:solidFill>
              <a:schemeClr val="accent6">
                <a:lumMod val="50000"/>
              </a:schemeClr>
            </a:solidFill>
          </a:endParaRPr>
        </a:p>
      </dgm:t>
    </dgm:pt>
    <dgm:pt modelId="{7E09742C-2BDC-4323-B40A-A6F5B2FF626D}">
      <dgm:prSet phldrT="[Texto]" custT="1"/>
      <dgm:spPr/>
      <dgm:t>
        <a:bodyPr/>
        <a:lstStyle/>
        <a:p>
          <a:r>
            <a:rPr lang="es-MX" sz="1400" b="1" dirty="0">
              <a:solidFill>
                <a:schemeClr val="accent6">
                  <a:lumMod val="50000"/>
                </a:schemeClr>
              </a:solidFill>
            </a:rPr>
            <a:t>Aplicación de la Guía</a:t>
          </a:r>
        </a:p>
      </dgm:t>
    </dgm:pt>
    <dgm:pt modelId="{28DD1976-BAB3-40BA-8469-49DA9F4D4C4C}" type="parTrans" cxnId="{22B96685-EECF-4D76-B489-CB3A8CEBCE2B}">
      <dgm:prSet/>
      <dgm:spPr/>
      <dgm:t>
        <a:bodyPr/>
        <a:lstStyle/>
        <a:p>
          <a:endParaRPr lang="es-MX">
            <a:solidFill>
              <a:schemeClr val="accent6">
                <a:lumMod val="50000"/>
              </a:schemeClr>
            </a:solidFill>
          </a:endParaRPr>
        </a:p>
      </dgm:t>
    </dgm:pt>
    <dgm:pt modelId="{51C9EBFD-DB77-4C21-A489-E213EA18CAFA}" type="sibTrans" cxnId="{22B96685-EECF-4D76-B489-CB3A8CEBCE2B}">
      <dgm:prSet/>
      <dgm:spPr/>
      <dgm:t>
        <a:bodyPr/>
        <a:lstStyle/>
        <a:p>
          <a:endParaRPr lang="es-MX">
            <a:solidFill>
              <a:schemeClr val="accent6">
                <a:lumMod val="50000"/>
              </a:schemeClr>
            </a:solidFill>
          </a:endParaRPr>
        </a:p>
      </dgm:t>
    </dgm:pt>
    <dgm:pt modelId="{E6CFC40E-269F-4DED-BF1B-469F530AA14E}">
      <dgm:prSet phldrT="[Texto]" custT="1"/>
      <dgm:spPr/>
      <dgm:t>
        <a:bodyPr/>
        <a:lstStyle/>
        <a:p>
          <a:r>
            <a:rPr lang="es-MX" sz="1400" b="1" dirty="0">
              <a:solidFill>
                <a:schemeClr val="accent6">
                  <a:lumMod val="50000"/>
                </a:schemeClr>
              </a:solidFill>
            </a:rPr>
            <a:t>Acceso al portafolio de herramientas</a:t>
          </a:r>
        </a:p>
      </dgm:t>
    </dgm:pt>
    <dgm:pt modelId="{4B0B89EC-6B38-4C18-A447-DC819B90F5CE}" type="parTrans" cxnId="{91A57500-9F88-4C46-9D32-EFED00EAC53C}">
      <dgm:prSet/>
      <dgm:spPr/>
      <dgm:t>
        <a:bodyPr/>
        <a:lstStyle/>
        <a:p>
          <a:endParaRPr lang="es-MX">
            <a:solidFill>
              <a:schemeClr val="accent6">
                <a:lumMod val="50000"/>
              </a:schemeClr>
            </a:solidFill>
          </a:endParaRPr>
        </a:p>
      </dgm:t>
    </dgm:pt>
    <dgm:pt modelId="{91063658-3DAD-4DA3-BD19-3E34F4DB109B}" type="sibTrans" cxnId="{91A57500-9F88-4C46-9D32-EFED00EAC53C}">
      <dgm:prSet/>
      <dgm:spPr/>
      <dgm:t>
        <a:bodyPr/>
        <a:lstStyle/>
        <a:p>
          <a:endParaRPr lang="es-MX">
            <a:solidFill>
              <a:schemeClr val="accent6">
                <a:lumMod val="50000"/>
              </a:schemeClr>
            </a:solidFill>
          </a:endParaRPr>
        </a:p>
      </dgm:t>
    </dgm:pt>
    <dgm:pt modelId="{2D3A08E6-90B1-47CF-834C-9A4C8196A1E7}">
      <dgm:prSet phldrT="[Texto]"/>
      <dgm:spPr/>
      <dgm:t>
        <a:bodyPr/>
        <a:lstStyle/>
        <a:p>
          <a:r>
            <a:rPr lang="es-MX" b="1" dirty="0">
              <a:solidFill>
                <a:schemeClr val="bg1"/>
              </a:solidFill>
            </a:rPr>
            <a:t>Instituciones de Educación Superior</a:t>
          </a:r>
        </a:p>
      </dgm:t>
    </dgm:pt>
    <dgm:pt modelId="{3DE30C40-7535-4138-B896-D66D8F405C88}" type="parTrans" cxnId="{6C0C59A9-BC25-49B8-9E0D-2B11955B25DA}">
      <dgm:prSet/>
      <dgm:spPr/>
      <dgm:t>
        <a:bodyPr/>
        <a:lstStyle/>
        <a:p>
          <a:endParaRPr lang="es-MX">
            <a:solidFill>
              <a:schemeClr val="accent6">
                <a:lumMod val="50000"/>
              </a:schemeClr>
            </a:solidFill>
          </a:endParaRPr>
        </a:p>
      </dgm:t>
    </dgm:pt>
    <dgm:pt modelId="{49F0ADD1-44CD-4255-848F-A9EA65BF8B25}" type="sibTrans" cxnId="{6C0C59A9-BC25-49B8-9E0D-2B11955B25DA}">
      <dgm:prSet/>
      <dgm:spPr/>
      <dgm:t>
        <a:bodyPr/>
        <a:lstStyle/>
        <a:p>
          <a:endParaRPr lang="es-MX">
            <a:solidFill>
              <a:schemeClr val="accent6">
                <a:lumMod val="50000"/>
              </a:schemeClr>
            </a:solidFill>
          </a:endParaRPr>
        </a:p>
      </dgm:t>
    </dgm:pt>
    <dgm:pt modelId="{82E09993-A3F3-4982-8311-92D5E3CE763D}">
      <dgm:prSet phldrT="[Texto]" custT="1"/>
      <dgm:spPr/>
      <dgm:t>
        <a:bodyPr/>
        <a:lstStyle/>
        <a:p>
          <a:r>
            <a:rPr lang="es-MX" sz="1400" b="1" dirty="0">
              <a:solidFill>
                <a:schemeClr val="accent6">
                  <a:lumMod val="50000"/>
                </a:schemeClr>
              </a:solidFill>
            </a:rPr>
            <a:t>Revisión de resultados municipales</a:t>
          </a:r>
        </a:p>
      </dgm:t>
    </dgm:pt>
    <dgm:pt modelId="{6A4F154D-4EE0-4EE0-BE93-AA5560D61F7D}" type="parTrans" cxnId="{778B6C45-C487-45BD-9B1D-AFE1F164D3BD}">
      <dgm:prSet/>
      <dgm:spPr/>
      <dgm:t>
        <a:bodyPr/>
        <a:lstStyle/>
        <a:p>
          <a:endParaRPr lang="es-MX">
            <a:solidFill>
              <a:schemeClr val="accent6">
                <a:lumMod val="50000"/>
              </a:schemeClr>
            </a:solidFill>
          </a:endParaRPr>
        </a:p>
      </dgm:t>
    </dgm:pt>
    <dgm:pt modelId="{A30E3056-0518-47FF-9B2E-4A153F2453E0}" type="sibTrans" cxnId="{778B6C45-C487-45BD-9B1D-AFE1F164D3BD}">
      <dgm:prSet/>
      <dgm:spPr/>
      <dgm:t>
        <a:bodyPr/>
        <a:lstStyle/>
        <a:p>
          <a:endParaRPr lang="es-MX">
            <a:solidFill>
              <a:schemeClr val="accent6">
                <a:lumMod val="50000"/>
              </a:schemeClr>
            </a:solidFill>
          </a:endParaRPr>
        </a:p>
      </dgm:t>
    </dgm:pt>
    <dgm:pt modelId="{26A2A009-3D15-4193-99A1-374D42B5537D}">
      <dgm:prSet phldrT="[Texto]" custT="1"/>
      <dgm:spPr/>
      <dgm:t>
        <a:bodyPr/>
        <a:lstStyle/>
        <a:p>
          <a:r>
            <a:rPr lang="es-MX" sz="1400" b="1" dirty="0">
              <a:solidFill>
                <a:schemeClr val="accent6">
                  <a:lumMod val="50000"/>
                </a:schemeClr>
              </a:solidFill>
            </a:rPr>
            <a:t>Realización de sugerencias técnicas</a:t>
          </a:r>
        </a:p>
      </dgm:t>
    </dgm:pt>
    <dgm:pt modelId="{4A58E281-27F9-4343-A58A-AC40C976F62E}" type="parTrans" cxnId="{895C84B7-862C-4232-8204-2BA1B1C26B83}">
      <dgm:prSet/>
      <dgm:spPr/>
      <dgm:t>
        <a:bodyPr/>
        <a:lstStyle/>
        <a:p>
          <a:endParaRPr lang="es-MX">
            <a:solidFill>
              <a:schemeClr val="accent6">
                <a:lumMod val="50000"/>
              </a:schemeClr>
            </a:solidFill>
          </a:endParaRPr>
        </a:p>
      </dgm:t>
    </dgm:pt>
    <dgm:pt modelId="{D136E46C-6D4D-430B-8A6B-0B5173F891EA}" type="sibTrans" cxnId="{895C84B7-862C-4232-8204-2BA1B1C26B83}">
      <dgm:prSet/>
      <dgm:spPr/>
      <dgm:t>
        <a:bodyPr/>
        <a:lstStyle/>
        <a:p>
          <a:endParaRPr lang="es-MX">
            <a:solidFill>
              <a:schemeClr val="accent6">
                <a:lumMod val="50000"/>
              </a:schemeClr>
            </a:solidFill>
          </a:endParaRPr>
        </a:p>
      </dgm:t>
    </dgm:pt>
    <dgm:pt modelId="{6BF26722-72F0-4A75-AE23-B1ECC4F35D01}">
      <dgm:prSet/>
      <dgm:spPr/>
      <dgm:t>
        <a:bodyPr/>
        <a:lstStyle/>
        <a:p>
          <a:r>
            <a:rPr lang="es-MX" b="1" dirty="0">
              <a:solidFill>
                <a:schemeClr val="bg1"/>
              </a:solidFill>
            </a:rPr>
            <a:t>Gobierno Federal</a:t>
          </a:r>
        </a:p>
      </dgm:t>
    </dgm:pt>
    <dgm:pt modelId="{09A904B6-7609-412F-B7DB-27DAF23ED6F1}" type="parTrans" cxnId="{633FDE5D-F76C-4D91-9B7A-DEB1A9E28DFE}">
      <dgm:prSet/>
      <dgm:spPr/>
      <dgm:t>
        <a:bodyPr/>
        <a:lstStyle/>
        <a:p>
          <a:endParaRPr lang="es-MX">
            <a:solidFill>
              <a:schemeClr val="accent6">
                <a:lumMod val="50000"/>
              </a:schemeClr>
            </a:solidFill>
          </a:endParaRPr>
        </a:p>
      </dgm:t>
    </dgm:pt>
    <dgm:pt modelId="{9944922A-934C-4D7C-A0E1-1C4A4345DA33}" type="sibTrans" cxnId="{633FDE5D-F76C-4D91-9B7A-DEB1A9E28DFE}">
      <dgm:prSet/>
      <dgm:spPr/>
      <dgm:t>
        <a:bodyPr/>
        <a:lstStyle/>
        <a:p>
          <a:endParaRPr lang="es-MX">
            <a:solidFill>
              <a:schemeClr val="accent6">
                <a:lumMod val="50000"/>
              </a:schemeClr>
            </a:solidFill>
          </a:endParaRPr>
        </a:p>
      </dgm:t>
    </dgm:pt>
    <dgm:pt modelId="{71EF67AD-1D0E-4907-9C75-FC8A08B9E44D}">
      <dgm:prSet custT="1"/>
      <dgm:spPr/>
      <dgm:t>
        <a:bodyPr/>
        <a:lstStyle/>
        <a:p>
          <a:r>
            <a:rPr lang="es-MX" sz="1400" b="1" dirty="0">
              <a:solidFill>
                <a:schemeClr val="accent6">
                  <a:lumMod val="50000"/>
                </a:schemeClr>
              </a:solidFill>
            </a:rPr>
            <a:t>Diseño</a:t>
          </a:r>
        </a:p>
      </dgm:t>
    </dgm:pt>
    <dgm:pt modelId="{663A8AE3-28D2-4E5D-A6DC-1D9209E66F7F}" type="parTrans" cxnId="{0EC20E3F-30CC-4036-B81F-D04B93D3F8C0}">
      <dgm:prSet/>
      <dgm:spPr/>
      <dgm:t>
        <a:bodyPr/>
        <a:lstStyle/>
        <a:p>
          <a:endParaRPr lang="es-MX">
            <a:solidFill>
              <a:schemeClr val="accent6">
                <a:lumMod val="50000"/>
              </a:schemeClr>
            </a:solidFill>
          </a:endParaRPr>
        </a:p>
      </dgm:t>
    </dgm:pt>
    <dgm:pt modelId="{3C2C243D-24E4-4C44-8A8D-7FA97BEBAF3C}" type="sibTrans" cxnId="{0EC20E3F-30CC-4036-B81F-D04B93D3F8C0}">
      <dgm:prSet/>
      <dgm:spPr/>
      <dgm:t>
        <a:bodyPr/>
        <a:lstStyle/>
        <a:p>
          <a:endParaRPr lang="es-MX">
            <a:solidFill>
              <a:schemeClr val="accent6">
                <a:lumMod val="50000"/>
              </a:schemeClr>
            </a:solidFill>
          </a:endParaRPr>
        </a:p>
      </dgm:t>
    </dgm:pt>
    <dgm:pt modelId="{3394DD55-862A-4537-97D3-0E53E04F39D2}">
      <dgm:prSet custT="1"/>
      <dgm:spPr/>
      <dgm:t>
        <a:bodyPr/>
        <a:lstStyle/>
        <a:p>
          <a:r>
            <a:rPr lang="es-MX" sz="1400" b="1" dirty="0">
              <a:solidFill>
                <a:schemeClr val="accent6">
                  <a:lumMod val="50000"/>
                </a:schemeClr>
              </a:solidFill>
            </a:rPr>
            <a:t>Integración del portafolio de  herramientas</a:t>
          </a:r>
        </a:p>
      </dgm:t>
    </dgm:pt>
    <dgm:pt modelId="{55CB7FA8-A231-4EBD-B0BA-997D5FE9855B}" type="parTrans" cxnId="{C5482676-7F7E-4166-A73B-9BAE4AA2706B}">
      <dgm:prSet/>
      <dgm:spPr/>
      <dgm:t>
        <a:bodyPr/>
        <a:lstStyle/>
        <a:p>
          <a:endParaRPr lang="es-MX">
            <a:solidFill>
              <a:schemeClr val="accent6">
                <a:lumMod val="50000"/>
              </a:schemeClr>
            </a:solidFill>
          </a:endParaRPr>
        </a:p>
      </dgm:t>
    </dgm:pt>
    <dgm:pt modelId="{DD172363-14B0-42DB-97CC-D910DBEE08F3}" type="sibTrans" cxnId="{C5482676-7F7E-4166-A73B-9BAE4AA2706B}">
      <dgm:prSet/>
      <dgm:spPr/>
      <dgm:t>
        <a:bodyPr/>
        <a:lstStyle/>
        <a:p>
          <a:endParaRPr lang="es-MX">
            <a:solidFill>
              <a:schemeClr val="accent6">
                <a:lumMod val="50000"/>
              </a:schemeClr>
            </a:solidFill>
          </a:endParaRPr>
        </a:p>
      </dgm:t>
    </dgm:pt>
    <dgm:pt modelId="{3B0B43EE-A943-43E3-9993-54CBBFA96AE2}">
      <dgm:prSet custT="1"/>
      <dgm:spPr/>
      <dgm:t>
        <a:bodyPr/>
        <a:lstStyle/>
        <a:p>
          <a:r>
            <a:rPr lang="es-MX" sz="1400" b="1" dirty="0">
              <a:solidFill>
                <a:schemeClr val="accent6">
                  <a:lumMod val="50000"/>
                </a:schemeClr>
              </a:solidFill>
            </a:rPr>
            <a:t>Metodología</a:t>
          </a:r>
        </a:p>
      </dgm:t>
    </dgm:pt>
    <dgm:pt modelId="{EAEBE987-E67A-4510-AAB3-309DBE1D11AC}" type="parTrans" cxnId="{9C21E17D-9BE1-4303-B314-EC3820C235B7}">
      <dgm:prSet/>
      <dgm:spPr/>
      <dgm:t>
        <a:bodyPr/>
        <a:lstStyle/>
        <a:p>
          <a:endParaRPr lang="es-MX">
            <a:solidFill>
              <a:schemeClr val="accent6">
                <a:lumMod val="50000"/>
              </a:schemeClr>
            </a:solidFill>
          </a:endParaRPr>
        </a:p>
      </dgm:t>
    </dgm:pt>
    <dgm:pt modelId="{BB8BBC17-6862-4B78-B931-120AB8E25BC6}" type="sibTrans" cxnId="{9C21E17D-9BE1-4303-B314-EC3820C235B7}">
      <dgm:prSet/>
      <dgm:spPr/>
      <dgm:t>
        <a:bodyPr/>
        <a:lstStyle/>
        <a:p>
          <a:endParaRPr lang="es-MX">
            <a:solidFill>
              <a:schemeClr val="accent6">
                <a:lumMod val="50000"/>
              </a:schemeClr>
            </a:solidFill>
          </a:endParaRPr>
        </a:p>
      </dgm:t>
    </dgm:pt>
    <dgm:pt modelId="{F3FB70CD-6068-428C-B46E-051EA19ACC23}">
      <dgm:prSet custT="1"/>
      <dgm:spPr/>
      <dgm:t>
        <a:bodyPr/>
        <a:lstStyle/>
        <a:p>
          <a:r>
            <a:rPr lang="es-MX" sz="1400" b="1" dirty="0">
              <a:solidFill>
                <a:schemeClr val="accent6">
                  <a:lumMod val="50000"/>
                </a:schemeClr>
              </a:solidFill>
            </a:rPr>
            <a:t>Coordinación</a:t>
          </a:r>
        </a:p>
      </dgm:t>
    </dgm:pt>
    <dgm:pt modelId="{766DB8D6-CC43-4E4B-A5F7-8F0BA20AB178}" type="parTrans" cxnId="{6048B48E-935E-40BD-8ECF-AFA31254A88B}">
      <dgm:prSet/>
      <dgm:spPr/>
      <dgm:t>
        <a:bodyPr/>
        <a:lstStyle/>
        <a:p>
          <a:endParaRPr lang="es-MX">
            <a:solidFill>
              <a:schemeClr val="accent6">
                <a:lumMod val="50000"/>
              </a:schemeClr>
            </a:solidFill>
          </a:endParaRPr>
        </a:p>
      </dgm:t>
    </dgm:pt>
    <dgm:pt modelId="{C96795C0-00CD-426D-870D-B29B48F64084}" type="sibTrans" cxnId="{6048B48E-935E-40BD-8ECF-AFA31254A88B}">
      <dgm:prSet/>
      <dgm:spPr/>
      <dgm:t>
        <a:bodyPr/>
        <a:lstStyle/>
        <a:p>
          <a:endParaRPr lang="es-MX">
            <a:solidFill>
              <a:schemeClr val="accent6">
                <a:lumMod val="50000"/>
              </a:schemeClr>
            </a:solidFill>
          </a:endParaRPr>
        </a:p>
      </dgm:t>
    </dgm:pt>
    <dgm:pt modelId="{81B0E34E-B7FD-45F8-9A6A-C4048E4E6DC9}">
      <dgm:prSet phldrT="[Texto]" custT="1"/>
      <dgm:spPr/>
      <dgm:t>
        <a:bodyPr/>
        <a:lstStyle/>
        <a:p>
          <a:r>
            <a:rPr lang="es-MX" sz="1400" b="1" dirty="0">
              <a:solidFill>
                <a:schemeClr val="accent6">
                  <a:lumMod val="50000"/>
                </a:schemeClr>
              </a:solidFill>
            </a:rPr>
            <a:t>Realización de mejoras</a:t>
          </a:r>
        </a:p>
      </dgm:t>
    </dgm:pt>
    <dgm:pt modelId="{B90F5834-0E47-4C1D-8047-E9A725614602}" type="parTrans" cxnId="{BBA218BC-B632-4B2C-B74C-A45A79BFEE40}">
      <dgm:prSet/>
      <dgm:spPr/>
      <dgm:t>
        <a:bodyPr/>
        <a:lstStyle/>
        <a:p>
          <a:endParaRPr lang="es-MX">
            <a:solidFill>
              <a:schemeClr val="accent6">
                <a:lumMod val="50000"/>
              </a:schemeClr>
            </a:solidFill>
          </a:endParaRPr>
        </a:p>
      </dgm:t>
    </dgm:pt>
    <dgm:pt modelId="{106B2A1F-B8C0-4C25-9555-9D49A65DA4B4}" type="sibTrans" cxnId="{BBA218BC-B632-4B2C-B74C-A45A79BFEE40}">
      <dgm:prSet/>
      <dgm:spPr/>
      <dgm:t>
        <a:bodyPr/>
        <a:lstStyle/>
        <a:p>
          <a:endParaRPr lang="es-MX">
            <a:solidFill>
              <a:schemeClr val="accent6">
                <a:lumMod val="50000"/>
              </a:schemeClr>
            </a:solidFill>
          </a:endParaRPr>
        </a:p>
      </dgm:t>
    </dgm:pt>
    <dgm:pt modelId="{6B75AEA3-C0A6-4FB9-A027-76322710C9EE}" type="pres">
      <dgm:prSet presAssocID="{AAA0CFF5-EEE0-43DC-973C-1C2670A5A83B}" presName="Name0" presStyleCnt="0">
        <dgm:presLayoutVars>
          <dgm:dir/>
          <dgm:animLvl val="lvl"/>
          <dgm:resizeHandles val="exact"/>
        </dgm:presLayoutVars>
      </dgm:prSet>
      <dgm:spPr/>
    </dgm:pt>
    <dgm:pt modelId="{6B136CF9-370B-4DC5-83B0-04C29BF659CF}" type="pres">
      <dgm:prSet presAssocID="{AAA0CFF5-EEE0-43DC-973C-1C2670A5A83B}" presName="tSp" presStyleCnt="0"/>
      <dgm:spPr/>
    </dgm:pt>
    <dgm:pt modelId="{9C938606-A7F6-44DB-8807-569CADC69C03}" type="pres">
      <dgm:prSet presAssocID="{AAA0CFF5-EEE0-43DC-973C-1C2670A5A83B}" presName="bSp" presStyleCnt="0"/>
      <dgm:spPr/>
    </dgm:pt>
    <dgm:pt modelId="{9B02B47D-E2C8-48F2-8F13-EF2495C9AFF6}" type="pres">
      <dgm:prSet presAssocID="{AAA0CFF5-EEE0-43DC-973C-1C2670A5A83B}" presName="process" presStyleCnt="0"/>
      <dgm:spPr/>
    </dgm:pt>
    <dgm:pt modelId="{EF9F1B39-70A5-4E7C-BF05-0E154F06B876}" type="pres">
      <dgm:prSet presAssocID="{6BF26722-72F0-4A75-AE23-B1ECC4F35D01}" presName="composite1" presStyleCnt="0"/>
      <dgm:spPr/>
    </dgm:pt>
    <dgm:pt modelId="{8472B407-BCA9-4045-8186-3224E523E547}" type="pres">
      <dgm:prSet presAssocID="{6BF26722-72F0-4A75-AE23-B1ECC4F35D01}" presName="dummyNode1" presStyleLbl="node1" presStyleIdx="0" presStyleCnt="4"/>
      <dgm:spPr/>
    </dgm:pt>
    <dgm:pt modelId="{F4DE19B6-21EB-417B-AC9D-AB973B841B05}" type="pres">
      <dgm:prSet presAssocID="{6BF26722-72F0-4A75-AE23-B1ECC4F35D01}" presName="childNode1" presStyleLbl="bgAcc1" presStyleIdx="0" presStyleCnt="4" custScaleX="112450" custScaleY="140132" custLinFactNeighborX="8805" custLinFactNeighborY="-35006">
        <dgm:presLayoutVars>
          <dgm:bulletEnabled val="1"/>
        </dgm:presLayoutVars>
      </dgm:prSet>
      <dgm:spPr/>
    </dgm:pt>
    <dgm:pt modelId="{19CFA21C-B3E7-4602-8D3F-062B18A19494}" type="pres">
      <dgm:prSet presAssocID="{6BF26722-72F0-4A75-AE23-B1ECC4F35D01}" presName="childNode1tx" presStyleLbl="bgAcc1" presStyleIdx="0" presStyleCnt="4">
        <dgm:presLayoutVars>
          <dgm:bulletEnabled val="1"/>
        </dgm:presLayoutVars>
      </dgm:prSet>
      <dgm:spPr/>
    </dgm:pt>
    <dgm:pt modelId="{AAD8DD4C-777E-480C-8768-A39069F9F226}" type="pres">
      <dgm:prSet presAssocID="{6BF26722-72F0-4A75-AE23-B1ECC4F35D01}" presName="parentNode1" presStyleLbl="node1" presStyleIdx="0" presStyleCnt="4" custLinFactNeighborY="-17951">
        <dgm:presLayoutVars>
          <dgm:chMax val="1"/>
          <dgm:bulletEnabled val="1"/>
        </dgm:presLayoutVars>
      </dgm:prSet>
      <dgm:spPr/>
    </dgm:pt>
    <dgm:pt modelId="{FB9D8CCA-94E9-49D1-B914-A2DFE6D783DF}" type="pres">
      <dgm:prSet presAssocID="{6BF26722-72F0-4A75-AE23-B1ECC4F35D01}" presName="connSite1" presStyleCnt="0"/>
      <dgm:spPr/>
    </dgm:pt>
    <dgm:pt modelId="{E8E56F8B-A4C8-4C02-AEEE-EA8D68EBDA4B}" type="pres">
      <dgm:prSet presAssocID="{9944922A-934C-4D7C-A0E1-1C4A4345DA33}" presName="Name9" presStyleLbl="sibTrans2D1" presStyleIdx="0" presStyleCnt="3"/>
      <dgm:spPr/>
    </dgm:pt>
    <dgm:pt modelId="{93DD9557-13B4-44C9-8E49-84FEA3928DC5}" type="pres">
      <dgm:prSet presAssocID="{6BBFB1B0-0008-4CE5-A03C-173AFB317151}" presName="composite2" presStyleCnt="0"/>
      <dgm:spPr/>
    </dgm:pt>
    <dgm:pt modelId="{2195DC36-D734-41C6-8B5A-DCA47985BD5F}" type="pres">
      <dgm:prSet presAssocID="{6BBFB1B0-0008-4CE5-A03C-173AFB317151}" presName="dummyNode2" presStyleLbl="node1" presStyleIdx="0" presStyleCnt="4"/>
      <dgm:spPr/>
    </dgm:pt>
    <dgm:pt modelId="{F65FB33C-6C5E-4F2A-8B64-DD5DCCD295DC}" type="pres">
      <dgm:prSet presAssocID="{6BBFB1B0-0008-4CE5-A03C-173AFB317151}" presName="childNode2" presStyleLbl="bgAcc1" presStyleIdx="1" presStyleCnt="4" custScaleX="134808" custScaleY="141140" custLinFactNeighborX="-2440" custLinFactNeighborY="20361">
        <dgm:presLayoutVars>
          <dgm:bulletEnabled val="1"/>
        </dgm:presLayoutVars>
      </dgm:prSet>
      <dgm:spPr/>
    </dgm:pt>
    <dgm:pt modelId="{3833E3CD-E8DE-4722-A47C-1E7BB7B8F3D2}" type="pres">
      <dgm:prSet presAssocID="{6BBFB1B0-0008-4CE5-A03C-173AFB317151}" presName="childNode2tx" presStyleLbl="bgAcc1" presStyleIdx="1" presStyleCnt="4">
        <dgm:presLayoutVars>
          <dgm:bulletEnabled val="1"/>
        </dgm:presLayoutVars>
      </dgm:prSet>
      <dgm:spPr/>
    </dgm:pt>
    <dgm:pt modelId="{4F72D94E-2805-4E2F-86F5-9BC260C1BC00}" type="pres">
      <dgm:prSet presAssocID="{6BBFB1B0-0008-4CE5-A03C-173AFB317151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BCFC7404-C999-47D9-8683-21182E83A700}" type="pres">
      <dgm:prSet presAssocID="{6BBFB1B0-0008-4CE5-A03C-173AFB317151}" presName="connSite2" presStyleCnt="0"/>
      <dgm:spPr/>
    </dgm:pt>
    <dgm:pt modelId="{3D98C785-007A-454B-939B-BB1CC3E8497D}" type="pres">
      <dgm:prSet presAssocID="{46F587BD-9C61-47C4-9334-FE7EC29AC352}" presName="Name18" presStyleLbl="sibTrans2D1" presStyleIdx="1" presStyleCnt="3"/>
      <dgm:spPr/>
    </dgm:pt>
    <dgm:pt modelId="{11949850-0C3B-453B-A29D-07BDBE586DFB}" type="pres">
      <dgm:prSet presAssocID="{8F14A2CD-AD44-4EBF-A292-1629BD198F25}" presName="composite1" presStyleCnt="0"/>
      <dgm:spPr/>
    </dgm:pt>
    <dgm:pt modelId="{A95434ED-9786-4208-A1D9-DD8761717C2A}" type="pres">
      <dgm:prSet presAssocID="{8F14A2CD-AD44-4EBF-A292-1629BD198F25}" presName="dummyNode1" presStyleLbl="node1" presStyleIdx="1" presStyleCnt="4"/>
      <dgm:spPr/>
    </dgm:pt>
    <dgm:pt modelId="{61A63034-CA05-4EF6-BA6D-BF647CC94468}" type="pres">
      <dgm:prSet presAssocID="{8F14A2CD-AD44-4EBF-A292-1629BD198F25}" presName="childNode1" presStyleLbl="bgAcc1" presStyleIdx="2" presStyleCnt="4" custScaleX="128720" custScaleY="142752" custLinFactNeighborX="1464" custLinFactNeighborY="-36691">
        <dgm:presLayoutVars>
          <dgm:bulletEnabled val="1"/>
        </dgm:presLayoutVars>
      </dgm:prSet>
      <dgm:spPr/>
    </dgm:pt>
    <dgm:pt modelId="{A3B6F82B-C0AD-4008-BE31-17C3F0A188BA}" type="pres">
      <dgm:prSet presAssocID="{8F14A2CD-AD44-4EBF-A292-1629BD198F25}" presName="childNode1tx" presStyleLbl="bgAcc1" presStyleIdx="2" presStyleCnt="4">
        <dgm:presLayoutVars>
          <dgm:bulletEnabled val="1"/>
        </dgm:presLayoutVars>
      </dgm:prSet>
      <dgm:spPr/>
    </dgm:pt>
    <dgm:pt modelId="{C4D37F6B-6FE4-4ED7-9F2F-3C6D5838940D}" type="pres">
      <dgm:prSet presAssocID="{8F14A2CD-AD44-4EBF-A292-1629BD198F25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F2387D3D-64EE-404C-A28A-F24B2E1622DE}" type="pres">
      <dgm:prSet presAssocID="{8F14A2CD-AD44-4EBF-A292-1629BD198F25}" presName="connSite1" presStyleCnt="0"/>
      <dgm:spPr/>
    </dgm:pt>
    <dgm:pt modelId="{EDCFB303-FC4A-4B56-8514-167FEE75F94A}" type="pres">
      <dgm:prSet presAssocID="{F62CDA05-1D3C-4478-AE14-5BBB44BFA916}" presName="Name9" presStyleLbl="sibTrans2D1" presStyleIdx="2" presStyleCnt="3" custLinFactNeighborY="0"/>
      <dgm:spPr/>
    </dgm:pt>
    <dgm:pt modelId="{1F145076-0BDE-4F30-BDE4-58869DE70AAC}" type="pres">
      <dgm:prSet presAssocID="{2D3A08E6-90B1-47CF-834C-9A4C8196A1E7}" presName="composite2" presStyleCnt="0"/>
      <dgm:spPr/>
    </dgm:pt>
    <dgm:pt modelId="{42CF9027-9C00-4BA5-9E43-48FA80703AB0}" type="pres">
      <dgm:prSet presAssocID="{2D3A08E6-90B1-47CF-834C-9A4C8196A1E7}" presName="dummyNode2" presStyleLbl="node1" presStyleIdx="2" presStyleCnt="4"/>
      <dgm:spPr/>
    </dgm:pt>
    <dgm:pt modelId="{36A81307-4337-4DE8-B674-832F42F28605}" type="pres">
      <dgm:prSet presAssocID="{2D3A08E6-90B1-47CF-834C-9A4C8196A1E7}" presName="childNode2" presStyleLbl="bgAcc1" presStyleIdx="3" presStyleCnt="4" custScaleX="108887" custScaleY="147945" custLinFactNeighborX="1464" custLinFactNeighborY="15384">
        <dgm:presLayoutVars>
          <dgm:bulletEnabled val="1"/>
        </dgm:presLayoutVars>
      </dgm:prSet>
      <dgm:spPr/>
    </dgm:pt>
    <dgm:pt modelId="{7BE76917-B551-4812-AA47-E53E3F386982}" type="pres">
      <dgm:prSet presAssocID="{2D3A08E6-90B1-47CF-834C-9A4C8196A1E7}" presName="childNode2tx" presStyleLbl="bgAcc1" presStyleIdx="3" presStyleCnt="4">
        <dgm:presLayoutVars>
          <dgm:bulletEnabled val="1"/>
        </dgm:presLayoutVars>
      </dgm:prSet>
      <dgm:spPr/>
    </dgm:pt>
    <dgm:pt modelId="{9156E54D-6CF5-4837-B440-6B38208C5455}" type="pres">
      <dgm:prSet presAssocID="{2D3A08E6-90B1-47CF-834C-9A4C8196A1E7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AA5418AB-2EE5-412B-81A3-23D54A0BEA97}" type="pres">
      <dgm:prSet presAssocID="{2D3A08E6-90B1-47CF-834C-9A4C8196A1E7}" presName="connSite2" presStyleCnt="0"/>
      <dgm:spPr/>
    </dgm:pt>
  </dgm:ptLst>
  <dgm:cxnLst>
    <dgm:cxn modelId="{91A57500-9F88-4C46-9D32-EFED00EAC53C}" srcId="{8F14A2CD-AD44-4EBF-A292-1629BD198F25}" destId="{E6CFC40E-269F-4DED-BF1B-469F530AA14E}" srcOrd="2" destOrd="0" parTransId="{4B0B89EC-6B38-4C18-A447-DC819B90F5CE}" sibTransId="{91063658-3DAD-4DA3-BD19-3E34F4DB109B}"/>
    <dgm:cxn modelId="{FF1C5713-F861-47CB-A8ED-A365B34517EF}" srcId="{AAA0CFF5-EEE0-43DC-973C-1C2670A5A83B}" destId="{8F14A2CD-AD44-4EBF-A292-1629BD198F25}" srcOrd="2" destOrd="0" parTransId="{7115AEFA-CFAF-4B17-944D-0BDFD8E7B6F6}" sibTransId="{F62CDA05-1D3C-4478-AE14-5BBB44BFA916}"/>
    <dgm:cxn modelId="{ED873A17-0DDB-4A27-80D7-A8E34E19F787}" type="presOf" srcId="{82E09993-A3F3-4982-8311-92D5E3CE763D}" destId="{7BE76917-B551-4812-AA47-E53E3F386982}" srcOrd="1" destOrd="0" presId="urn:microsoft.com/office/officeart/2005/8/layout/hProcess4"/>
    <dgm:cxn modelId="{53E1BD19-B944-4E1F-BF89-6B2639ABD5BA}" type="presOf" srcId="{7E09742C-2BDC-4323-B40A-A6F5B2FF626D}" destId="{61A63034-CA05-4EF6-BA6D-BF647CC94468}" srcOrd="0" destOrd="0" presId="urn:microsoft.com/office/officeart/2005/8/layout/hProcess4"/>
    <dgm:cxn modelId="{1E50A31B-8D04-4FE5-86E8-DF44F6A9A5D1}" type="presOf" srcId="{E6CFC40E-269F-4DED-BF1B-469F530AA14E}" destId="{A3B6F82B-C0AD-4008-BE31-17C3F0A188BA}" srcOrd="1" destOrd="2" presId="urn:microsoft.com/office/officeart/2005/8/layout/hProcess4"/>
    <dgm:cxn modelId="{05F00D26-E4B8-4FCD-9893-BA01D85360B4}" type="presOf" srcId="{6BBFB1B0-0008-4CE5-A03C-173AFB317151}" destId="{4F72D94E-2805-4E2F-86F5-9BC260C1BC00}" srcOrd="0" destOrd="0" presId="urn:microsoft.com/office/officeart/2005/8/layout/hProcess4"/>
    <dgm:cxn modelId="{ACC6A126-69B5-47AF-9ECB-BE5B7959BCBD}" type="presOf" srcId="{26A2A009-3D15-4193-99A1-374D42B5537D}" destId="{7BE76917-B551-4812-AA47-E53E3F386982}" srcOrd="1" destOrd="1" presId="urn:microsoft.com/office/officeart/2005/8/layout/hProcess4"/>
    <dgm:cxn modelId="{11290A2D-24C3-466F-A887-1FE9932168EA}" type="presOf" srcId="{1FC574EE-B5AE-4A59-8020-A6FE5685D39D}" destId="{3833E3CD-E8DE-4722-A47C-1E7BB7B8F3D2}" srcOrd="1" destOrd="0" presId="urn:microsoft.com/office/officeart/2005/8/layout/hProcess4"/>
    <dgm:cxn modelId="{0EC20E3F-30CC-4036-B81F-D04B93D3F8C0}" srcId="{6BF26722-72F0-4A75-AE23-B1ECC4F35D01}" destId="{71EF67AD-1D0E-4907-9C75-FC8A08B9E44D}" srcOrd="0" destOrd="0" parTransId="{663A8AE3-28D2-4E5D-A6DC-1D9209E66F7F}" sibTransId="{3C2C243D-24E4-4C44-8A8D-7FA97BEBAF3C}"/>
    <dgm:cxn modelId="{633FDE5D-F76C-4D91-9B7A-DEB1A9E28DFE}" srcId="{AAA0CFF5-EEE0-43DC-973C-1C2670A5A83B}" destId="{6BF26722-72F0-4A75-AE23-B1ECC4F35D01}" srcOrd="0" destOrd="0" parTransId="{09A904B6-7609-412F-B7DB-27DAF23ED6F1}" sibTransId="{9944922A-934C-4D7C-A0E1-1C4A4345DA33}"/>
    <dgm:cxn modelId="{CCDF2442-E62B-4ACD-BC55-FB7575A8C92C}" type="presOf" srcId="{26A2A009-3D15-4193-99A1-374D42B5537D}" destId="{36A81307-4337-4DE8-B674-832F42F28605}" srcOrd="0" destOrd="1" presId="urn:microsoft.com/office/officeart/2005/8/layout/hProcess4"/>
    <dgm:cxn modelId="{8FDB0D43-51BA-4598-80F8-C99C0BD778D8}" type="presOf" srcId="{6BF26722-72F0-4A75-AE23-B1ECC4F35D01}" destId="{AAD8DD4C-777E-480C-8768-A39069F9F226}" srcOrd="0" destOrd="0" presId="urn:microsoft.com/office/officeart/2005/8/layout/hProcess4"/>
    <dgm:cxn modelId="{778B6C45-C487-45BD-9B1D-AFE1F164D3BD}" srcId="{2D3A08E6-90B1-47CF-834C-9A4C8196A1E7}" destId="{82E09993-A3F3-4982-8311-92D5E3CE763D}" srcOrd="0" destOrd="0" parTransId="{6A4F154D-4EE0-4EE0-BE93-AA5560D61F7D}" sibTransId="{A30E3056-0518-47FF-9B2E-4A153F2453E0}"/>
    <dgm:cxn modelId="{34C26567-5A55-43AD-B509-E46D9B22D00C}" type="presOf" srcId="{71EF67AD-1D0E-4907-9C75-FC8A08B9E44D}" destId="{19CFA21C-B3E7-4602-8D3F-062B18A19494}" srcOrd="1" destOrd="0" presId="urn:microsoft.com/office/officeart/2005/8/layout/hProcess4"/>
    <dgm:cxn modelId="{7FAFEB4D-3617-4C10-9455-5DD70E259EA3}" srcId="{6BBFB1B0-0008-4CE5-A03C-173AFB317151}" destId="{1FC574EE-B5AE-4A59-8020-A6FE5685D39D}" srcOrd="0" destOrd="0" parTransId="{BAEFA6D7-E6BF-4945-A680-5AB376D82354}" sibTransId="{8FA4EB68-9B6D-44D1-AA2C-7DCB99E18B17}"/>
    <dgm:cxn modelId="{C5482676-7F7E-4166-A73B-9BAE4AA2706B}" srcId="{6BF26722-72F0-4A75-AE23-B1ECC4F35D01}" destId="{3394DD55-862A-4537-97D3-0E53E04F39D2}" srcOrd="3" destOrd="0" parTransId="{55CB7FA8-A231-4EBD-B0BA-997D5FE9855B}" sibTransId="{DD172363-14B0-42DB-97CC-D910DBEE08F3}"/>
    <dgm:cxn modelId="{9C21E17D-9BE1-4303-B314-EC3820C235B7}" srcId="{6BF26722-72F0-4A75-AE23-B1ECC4F35D01}" destId="{3B0B43EE-A943-43E3-9993-54CBBFA96AE2}" srcOrd="2" destOrd="0" parTransId="{EAEBE987-E67A-4510-AAB3-309DBE1D11AC}" sibTransId="{BB8BBC17-6862-4B78-B931-120AB8E25BC6}"/>
    <dgm:cxn modelId="{738F417E-6A88-4DE0-B536-562B605BA0E6}" srcId="{6BBFB1B0-0008-4CE5-A03C-173AFB317151}" destId="{805F03BF-64F9-477F-AB19-7A823F80A471}" srcOrd="1" destOrd="0" parTransId="{D2C6CD6E-1B23-4B40-A918-91AB93273AD5}" sibTransId="{DE17564F-97C8-475B-964B-05B7EC65842E}"/>
    <dgm:cxn modelId="{57E60D80-3135-4989-B0DE-145465F75E99}" type="presOf" srcId="{8F14A2CD-AD44-4EBF-A292-1629BD198F25}" destId="{C4D37F6B-6FE4-4ED7-9F2F-3C6D5838940D}" srcOrd="0" destOrd="0" presId="urn:microsoft.com/office/officeart/2005/8/layout/hProcess4"/>
    <dgm:cxn modelId="{22B96685-EECF-4D76-B489-CB3A8CEBCE2B}" srcId="{8F14A2CD-AD44-4EBF-A292-1629BD198F25}" destId="{7E09742C-2BDC-4323-B40A-A6F5B2FF626D}" srcOrd="0" destOrd="0" parTransId="{28DD1976-BAB3-40BA-8469-49DA9F4D4C4C}" sibTransId="{51C9EBFD-DB77-4C21-A489-E213EA18CAFA}"/>
    <dgm:cxn modelId="{FBBD2C86-0A5A-4E35-BE91-7920CBBA5FA0}" type="presOf" srcId="{805F03BF-64F9-477F-AB19-7A823F80A471}" destId="{F65FB33C-6C5E-4F2A-8B64-DD5DCCD295DC}" srcOrd="0" destOrd="1" presId="urn:microsoft.com/office/officeart/2005/8/layout/hProcess4"/>
    <dgm:cxn modelId="{B694E787-3426-4306-84E6-78E6676A451E}" type="presOf" srcId="{1FC574EE-B5AE-4A59-8020-A6FE5685D39D}" destId="{F65FB33C-6C5E-4F2A-8B64-DD5DCCD295DC}" srcOrd="0" destOrd="0" presId="urn:microsoft.com/office/officeart/2005/8/layout/hProcess4"/>
    <dgm:cxn modelId="{6048B48E-935E-40BD-8ECF-AFA31254A88B}" srcId="{6BF26722-72F0-4A75-AE23-B1ECC4F35D01}" destId="{F3FB70CD-6068-428C-B46E-051EA19ACC23}" srcOrd="1" destOrd="0" parTransId="{766DB8D6-CC43-4E4B-A5F7-8F0BA20AB178}" sibTransId="{C96795C0-00CD-426D-870D-B29B48F64084}"/>
    <dgm:cxn modelId="{B0E2F48F-7F54-4504-8699-A8C7CD5A29A8}" type="presOf" srcId="{81B0E34E-B7FD-45F8-9A6A-C4048E4E6DC9}" destId="{61A63034-CA05-4EF6-BA6D-BF647CC94468}" srcOrd="0" destOrd="1" presId="urn:microsoft.com/office/officeart/2005/8/layout/hProcess4"/>
    <dgm:cxn modelId="{37909B96-59D9-43C3-8832-505E2C364082}" type="presOf" srcId="{AAA0CFF5-EEE0-43DC-973C-1C2670A5A83B}" destId="{6B75AEA3-C0A6-4FB9-A027-76322710C9EE}" srcOrd="0" destOrd="0" presId="urn:microsoft.com/office/officeart/2005/8/layout/hProcess4"/>
    <dgm:cxn modelId="{A8123397-7DC2-4D65-9287-11AB5989579F}" type="presOf" srcId="{3B0B43EE-A943-43E3-9993-54CBBFA96AE2}" destId="{19CFA21C-B3E7-4602-8D3F-062B18A19494}" srcOrd="1" destOrd="2" presId="urn:microsoft.com/office/officeart/2005/8/layout/hProcess4"/>
    <dgm:cxn modelId="{4EA74DA5-C8A2-418B-9B4E-894B286B9933}" srcId="{AAA0CFF5-EEE0-43DC-973C-1C2670A5A83B}" destId="{6BBFB1B0-0008-4CE5-A03C-173AFB317151}" srcOrd="1" destOrd="0" parTransId="{A9B3C3DC-F1C5-4237-9C40-539A941E8927}" sibTransId="{46F587BD-9C61-47C4-9334-FE7EC29AC352}"/>
    <dgm:cxn modelId="{6C0C59A9-BC25-49B8-9E0D-2B11955B25DA}" srcId="{AAA0CFF5-EEE0-43DC-973C-1C2670A5A83B}" destId="{2D3A08E6-90B1-47CF-834C-9A4C8196A1E7}" srcOrd="3" destOrd="0" parTransId="{3DE30C40-7535-4138-B896-D66D8F405C88}" sibTransId="{49F0ADD1-44CD-4255-848F-A9EA65BF8B25}"/>
    <dgm:cxn modelId="{2B24FFAB-D984-4A71-BCBA-E53C632BD513}" type="presOf" srcId="{3B0B43EE-A943-43E3-9993-54CBBFA96AE2}" destId="{F4DE19B6-21EB-417B-AC9D-AB973B841B05}" srcOrd="0" destOrd="2" presId="urn:microsoft.com/office/officeart/2005/8/layout/hProcess4"/>
    <dgm:cxn modelId="{B8B96AB1-CDF1-4300-95DC-E040BB7841A5}" type="presOf" srcId="{81B0E34E-B7FD-45F8-9A6A-C4048E4E6DC9}" destId="{A3B6F82B-C0AD-4008-BE31-17C3F0A188BA}" srcOrd="1" destOrd="1" presId="urn:microsoft.com/office/officeart/2005/8/layout/hProcess4"/>
    <dgm:cxn modelId="{1A2AE4B2-628A-4A79-9B55-8479D24B8AE4}" type="presOf" srcId="{2D3A08E6-90B1-47CF-834C-9A4C8196A1E7}" destId="{9156E54D-6CF5-4837-B440-6B38208C5455}" srcOrd="0" destOrd="0" presId="urn:microsoft.com/office/officeart/2005/8/layout/hProcess4"/>
    <dgm:cxn modelId="{ABE152B3-F865-49C9-BE17-F14ED5D0DE1C}" type="presOf" srcId="{71EF67AD-1D0E-4907-9C75-FC8A08B9E44D}" destId="{F4DE19B6-21EB-417B-AC9D-AB973B841B05}" srcOrd="0" destOrd="0" presId="urn:microsoft.com/office/officeart/2005/8/layout/hProcess4"/>
    <dgm:cxn modelId="{895C84B7-862C-4232-8204-2BA1B1C26B83}" srcId="{2D3A08E6-90B1-47CF-834C-9A4C8196A1E7}" destId="{26A2A009-3D15-4193-99A1-374D42B5537D}" srcOrd="1" destOrd="0" parTransId="{4A58E281-27F9-4343-A58A-AC40C976F62E}" sibTransId="{D136E46C-6D4D-430B-8A6B-0B5173F891EA}"/>
    <dgm:cxn modelId="{512C6FBB-93F8-4DCE-A8E3-5C130893AF70}" type="presOf" srcId="{3394DD55-862A-4537-97D3-0E53E04F39D2}" destId="{F4DE19B6-21EB-417B-AC9D-AB973B841B05}" srcOrd="0" destOrd="3" presId="urn:microsoft.com/office/officeart/2005/8/layout/hProcess4"/>
    <dgm:cxn modelId="{BBA218BC-B632-4B2C-B74C-A45A79BFEE40}" srcId="{8F14A2CD-AD44-4EBF-A292-1629BD198F25}" destId="{81B0E34E-B7FD-45F8-9A6A-C4048E4E6DC9}" srcOrd="1" destOrd="0" parTransId="{B90F5834-0E47-4C1D-8047-E9A725614602}" sibTransId="{106B2A1F-B8C0-4C25-9555-9D49A65DA4B4}"/>
    <dgm:cxn modelId="{7B772FC0-5F05-4DF3-BB0F-50A8D11E3168}" type="presOf" srcId="{82E09993-A3F3-4982-8311-92D5E3CE763D}" destId="{36A81307-4337-4DE8-B674-832F42F28605}" srcOrd="0" destOrd="0" presId="urn:microsoft.com/office/officeart/2005/8/layout/hProcess4"/>
    <dgm:cxn modelId="{93E4D9CF-404B-4DA5-A0F2-814C446EBBD4}" type="presOf" srcId="{805F03BF-64F9-477F-AB19-7A823F80A471}" destId="{3833E3CD-E8DE-4722-A47C-1E7BB7B8F3D2}" srcOrd="1" destOrd="1" presId="urn:microsoft.com/office/officeart/2005/8/layout/hProcess4"/>
    <dgm:cxn modelId="{5F4490D0-8B66-43E3-95E5-4C658C7D5A82}" type="presOf" srcId="{F62CDA05-1D3C-4478-AE14-5BBB44BFA916}" destId="{EDCFB303-FC4A-4B56-8514-167FEE75F94A}" srcOrd="0" destOrd="0" presId="urn:microsoft.com/office/officeart/2005/8/layout/hProcess4"/>
    <dgm:cxn modelId="{70980CD8-6304-4F6F-88D6-7D79167A80F1}" type="presOf" srcId="{E6CFC40E-269F-4DED-BF1B-469F530AA14E}" destId="{61A63034-CA05-4EF6-BA6D-BF647CC94468}" srcOrd="0" destOrd="2" presId="urn:microsoft.com/office/officeart/2005/8/layout/hProcess4"/>
    <dgm:cxn modelId="{AC797CE3-E101-4194-A746-0E759CF99EFE}" type="presOf" srcId="{9944922A-934C-4D7C-A0E1-1C4A4345DA33}" destId="{E8E56F8B-A4C8-4C02-AEEE-EA8D68EBDA4B}" srcOrd="0" destOrd="0" presId="urn:microsoft.com/office/officeart/2005/8/layout/hProcess4"/>
    <dgm:cxn modelId="{13E779E8-B39E-48FD-8A4A-FDFAC7D02B0E}" type="presOf" srcId="{3394DD55-862A-4537-97D3-0E53E04F39D2}" destId="{19CFA21C-B3E7-4602-8D3F-062B18A19494}" srcOrd="1" destOrd="3" presId="urn:microsoft.com/office/officeart/2005/8/layout/hProcess4"/>
    <dgm:cxn modelId="{BE1009E9-A99A-4780-B5CB-9D7B7DF904B7}" type="presOf" srcId="{F3FB70CD-6068-428C-B46E-051EA19ACC23}" destId="{19CFA21C-B3E7-4602-8D3F-062B18A19494}" srcOrd="1" destOrd="1" presId="urn:microsoft.com/office/officeart/2005/8/layout/hProcess4"/>
    <dgm:cxn modelId="{49226EF6-0CBF-4CFB-855D-7AC087C4E71F}" type="presOf" srcId="{46F587BD-9C61-47C4-9334-FE7EC29AC352}" destId="{3D98C785-007A-454B-939B-BB1CC3E8497D}" srcOrd="0" destOrd="0" presId="urn:microsoft.com/office/officeart/2005/8/layout/hProcess4"/>
    <dgm:cxn modelId="{2B0360F7-933A-4F55-98F5-5C34935D531C}" type="presOf" srcId="{7E09742C-2BDC-4323-B40A-A6F5B2FF626D}" destId="{A3B6F82B-C0AD-4008-BE31-17C3F0A188BA}" srcOrd="1" destOrd="0" presId="urn:microsoft.com/office/officeart/2005/8/layout/hProcess4"/>
    <dgm:cxn modelId="{F881C3FD-4F5B-43E4-91D9-6E431C09FEC1}" type="presOf" srcId="{F3FB70CD-6068-428C-B46E-051EA19ACC23}" destId="{F4DE19B6-21EB-417B-AC9D-AB973B841B05}" srcOrd="0" destOrd="1" presId="urn:microsoft.com/office/officeart/2005/8/layout/hProcess4"/>
    <dgm:cxn modelId="{4FEE2E70-F858-4550-9B43-C54BA2F00E7B}" type="presParOf" srcId="{6B75AEA3-C0A6-4FB9-A027-76322710C9EE}" destId="{6B136CF9-370B-4DC5-83B0-04C29BF659CF}" srcOrd="0" destOrd="0" presId="urn:microsoft.com/office/officeart/2005/8/layout/hProcess4"/>
    <dgm:cxn modelId="{A0B6F3C1-318F-4ECE-9088-8C52BFBB646A}" type="presParOf" srcId="{6B75AEA3-C0A6-4FB9-A027-76322710C9EE}" destId="{9C938606-A7F6-44DB-8807-569CADC69C03}" srcOrd="1" destOrd="0" presId="urn:microsoft.com/office/officeart/2005/8/layout/hProcess4"/>
    <dgm:cxn modelId="{AD63F2AD-D8FA-4539-81FB-C9956D9859C8}" type="presParOf" srcId="{6B75AEA3-C0A6-4FB9-A027-76322710C9EE}" destId="{9B02B47D-E2C8-48F2-8F13-EF2495C9AFF6}" srcOrd="2" destOrd="0" presId="urn:microsoft.com/office/officeart/2005/8/layout/hProcess4"/>
    <dgm:cxn modelId="{32A160C8-E7AF-42DB-AEA4-4E1F7F709321}" type="presParOf" srcId="{9B02B47D-E2C8-48F2-8F13-EF2495C9AFF6}" destId="{EF9F1B39-70A5-4E7C-BF05-0E154F06B876}" srcOrd="0" destOrd="0" presId="urn:microsoft.com/office/officeart/2005/8/layout/hProcess4"/>
    <dgm:cxn modelId="{6135FAA2-77CF-41A9-85D6-9A2DE942CFF3}" type="presParOf" srcId="{EF9F1B39-70A5-4E7C-BF05-0E154F06B876}" destId="{8472B407-BCA9-4045-8186-3224E523E547}" srcOrd="0" destOrd="0" presId="urn:microsoft.com/office/officeart/2005/8/layout/hProcess4"/>
    <dgm:cxn modelId="{60F892C1-FD47-49AD-82A7-A291F2D14B96}" type="presParOf" srcId="{EF9F1B39-70A5-4E7C-BF05-0E154F06B876}" destId="{F4DE19B6-21EB-417B-AC9D-AB973B841B05}" srcOrd="1" destOrd="0" presId="urn:microsoft.com/office/officeart/2005/8/layout/hProcess4"/>
    <dgm:cxn modelId="{53EC2D83-0D5D-4322-A2F2-51E4C4F8BA15}" type="presParOf" srcId="{EF9F1B39-70A5-4E7C-BF05-0E154F06B876}" destId="{19CFA21C-B3E7-4602-8D3F-062B18A19494}" srcOrd="2" destOrd="0" presId="urn:microsoft.com/office/officeart/2005/8/layout/hProcess4"/>
    <dgm:cxn modelId="{1C3D2E62-0E0F-44E5-834B-D8DFFB173034}" type="presParOf" srcId="{EF9F1B39-70A5-4E7C-BF05-0E154F06B876}" destId="{AAD8DD4C-777E-480C-8768-A39069F9F226}" srcOrd="3" destOrd="0" presId="urn:microsoft.com/office/officeart/2005/8/layout/hProcess4"/>
    <dgm:cxn modelId="{615AFC54-B386-446C-9E59-826549F049BD}" type="presParOf" srcId="{EF9F1B39-70A5-4E7C-BF05-0E154F06B876}" destId="{FB9D8CCA-94E9-49D1-B914-A2DFE6D783DF}" srcOrd="4" destOrd="0" presId="urn:microsoft.com/office/officeart/2005/8/layout/hProcess4"/>
    <dgm:cxn modelId="{E47115CB-BA2D-42EE-BFC8-C3073874D9DD}" type="presParOf" srcId="{9B02B47D-E2C8-48F2-8F13-EF2495C9AFF6}" destId="{E8E56F8B-A4C8-4C02-AEEE-EA8D68EBDA4B}" srcOrd="1" destOrd="0" presId="urn:microsoft.com/office/officeart/2005/8/layout/hProcess4"/>
    <dgm:cxn modelId="{766EAF33-A23B-4B78-8DE9-46604A2658BF}" type="presParOf" srcId="{9B02B47D-E2C8-48F2-8F13-EF2495C9AFF6}" destId="{93DD9557-13B4-44C9-8E49-84FEA3928DC5}" srcOrd="2" destOrd="0" presId="urn:microsoft.com/office/officeart/2005/8/layout/hProcess4"/>
    <dgm:cxn modelId="{C32E474B-10DA-4D54-BE1E-00E78B2B2C65}" type="presParOf" srcId="{93DD9557-13B4-44C9-8E49-84FEA3928DC5}" destId="{2195DC36-D734-41C6-8B5A-DCA47985BD5F}" srcOrd="0" destOrd="0" presId="urn:microsoft.com/office/officeart/2005/8/layout/hProcess4"/>
    <dgm:cxn modelId="{8166F7AE-F231-46BB-A09D-348324B0453E}" type="presParOf" srcId="{93DD9557-13B4-44C9-8E49-84FEA3928DC5}" destId="{F65FB33C-6C5E-4F2A-8B64-DD5DCCD295DC}" srcOrd="1" destOrd="0" presId="urn:microsoft.com/office/officeart/2005/8/layout/hProcess4"/>
    <dgm:cxn modelId="{0CF523CD-1D0B-4F62-9B5E-7B16354E25C7}" type="presParOf" srcId="{93DD9557-13B4-44C9-8E49-84FEA3928DC5}" destId="{3833E3CD-E8DE-4722-A47C-1E7BB7B8F3D2}" srcOrd="2" destOrd="0" presId="urn:microsoft.com/office/officeart/2005/8/layout/hProcess4"/>
    <dgm:cxn modelId="{9C121B6C-1CA5-4264-B0CB-D6BBE0F6438D}" type="presParOf" srcId="{93DD9557-13B4-44C9-8E49-84FEA3928DC5}" destId="{4F72D94E-2805-4E2F-86F5-9BC260C1BC00}" srcOrd="3" destOrd="0" presId="urn:microsoft.com/office/officeart/2005/8/layout/hProcess4"/>
    <dgm:cxn modelId="{2CECAD3D-5896-4634-B4B2-F35BB0DFF526}" type="presParOf" srcId="{93DD9557-13B4-44C9-8E49-84FEA3928DC5}" destId="{BCFC7404-C999-47D9-8683-21182E83A700}" srcOrd="4" destOrd="0" presId="urn:microsoft.com/office/officeart/2005/8/layout/hProcess4"/>
    <dgm:cxn modelId="{E18EEF85-59F3-4512-A049-716BF94A3760}" type="presParOf" srcId="{9B02B47D-E2C8-48F2-8F13-EF2495C9AFF6}" destId="{3D98C785-007A-454B-939B-BB1CC3E8497D}" srcOrd="3" destOrd="0" presId="urn:microsoft.com/office/officeart/2005/8/layout/hProcess4"/>
    <dgm:cxn modelId="{272ACDB4-4C4E-4BFF-8689-19E153644130}" type="presParOf" srcId="{9B02B47D-E2C8-48F2-8F13-EF2495C9AFF6}" destId="{11949850-0C3B-453B-A29D-07BDBE586DFB}" srcOrd="4" destOrd="0" presId="urn:microsoft.com/office/officeart/2005/8/layout/hProcess4"/>
    <dgm:cxn modelId="{92235101-BB73-4886-B23B-4AEC8B60AB95}" type="presParOf" srcId="{11949850-0C3B-453B-A29D-07BDBE586DFB}" destId="{A95434ED-9786-4208-A1D9-DD8761717C2A}" srcOrd="0" destOrd="0" presId="urn:microsoft.com/office/officeart/2005/8/layout/hProcess4"/>
    <dgm:cxn modelId="{59DCE646-550A-467C-92A9-8980A23B6A85}" type="presParOf" srcId="{11949850-0C3B-453B-A29D-07BDBE586DFB}" destId="{61A63034-CA05-4EF6-BA6D-BF647CC94468}" srcOrd="1" destOrd="0" presId="urn:microsoft.com/office/officeart/2005/8/layout/hProcess4"/>
    <dgm:cxn modelId="{0D9FE424-BCA8-4BB2-888E-1C3936C723DE}" type="presParOf" srcId="{11949850-0C3B-453B-A29D-07BDBE586DFB}" destId="{A3B6F82B-C0AD-4008-BE31-17C3F0A188BA}" srcOrd="2" destOrd="0" presId="urn:microsoft.com/office/officeart/2005/8/layout/hProcess4"/>
    <dgm:cxn modelId="{E4DC67DC-BC22-4F1E-9ECB-A8F7B03BE854}" type="presParOf" srcId="{11949850-0C3B-453B-A29D-07BDBE586DFB}" destId="{C4D37F6B-6FE4-4ED7-9F2F-3C6D5838940D}" srcOrd="3" destOrd="0" presId="urn:microsoft.com/office/officeart/2005/8/layout/hProcess4"/>
    <dgm:cxn modelId="{DA8A017B-CC06-4AAB-855E-045A8DD04A4A}" type="presParOf" srcId="{11949850-0C3B-453B-A29D-07BDBE586DFB}" destId="{F2387D3D-64EE-404C-A28A-F24B2E1622DE}" srcOrd="4" destOrd="0" presId="urn:microsoft.com/office/officeart/2005/8/layout/hProcess4"/>
    <dgm:cxn modelId="{EE960611-96A2-46F3-AD36-9C2FC11FF1D9}" type="presParOf" srcId="{9B02B47D-E2C8-48F2-8F13-EF2495C9AFF6}" destId="{EDCFB303-FC4A-4B56-8514-167FEE75F94A}" srcOrd="5" destOrd="0" presId="urn:microsoft.com/office/officeart/2005/8/layout/hProcess4"/>
    <dgm:cxn modelId="{4A132AFD-B401-4E33-9CC1-15D581C360E3}" type="presParOf" srcId="{9B02B47D-E2C8-48F2-8F13-EF2495C9AFF6}" destId="{1F145076-0BDE-4F30-BDE4-58869DE70AAC}" srcOrd="6" destOrd="0" presId="urn:microsoft.com/office/officeart/2005/8/layout/hProcess4"/>
    <dgm:cxn modelId="{4E8080D2-1D76-4475-B7E0-EE536BA99F29}" type="presParOf" srcId="{1F145076-0BDE-4F30-BDE4-58869DE70AAC}" destId="{42CF9027-9C00-4BA5-9E43-48FA80703AB0}" srcOrd="0" destOrd="0" presId="urn:microsoft.com/office/officeart/2005/8/layout/hProcess4"/>
    <dgm:cxn modelId="{67EA0899-6863-47E2-A4CB-9E0B90459CA1}" type="presParOf" srcId="{1F145076-0BDE-4F30-BDE4-58869DE70AAC}" destId="{36A81307-4337-4DE8-B674-832F42F28605}" srcOrd="1" destOrd="0" presId="urn:microsoft.com/office/officeart/2005/8/layout/hProcess4"/>
    <dgm:cxn modelId="{09882601-9452-4362-87C9-A4FA84D8B4EB}" type="presParOf" srcId="{1F145076-0BDE-4F30-BDE4-58869DE70AAC}" destId="{7BE76917-B551-4812-AA47-E53E3F386982}" srcOrd="2" destOrd="0" presId="urn:microsoft.com/office/officeart/2005/8/layout/hProcess4"/>
    <dgm:cxn modelId="{4AC1266E-9872-4B8B-B577-FB45AE07FD1A}" type="presParOf" srcId="{1F145076-0BDE-4F30-BDE4-58869DE70AAC}" destId="{9156E54D-6CF5-4837-B440-6B38208C5455}" srcOrd="3" destOrd="0" presId="urn:microsoft.com/office/officeart/2005/8/layout/hProcess4"/>
    <dgm:cxn modelId="{7CE76504-991E-4A5F-87EA-2B6D15532600}" type="presParOf" srcId="{1F145076-0BDE-4F30-BDE4-58869DE70AAC}" destId="{AA5418AB-2EE5-412B-81A3-23D54A0BEA9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9D847-89F4-40F6-90D0-78B9985B064E}">
      <dsp:nvSpPr>
        <dsp:cNvPr id="0" name=""/>
        <dsp:cNvSpPr/>
      </dsp:nvSpPr>
      <dsp:spPr>
        <a:xfrm>
          <a:off x="-3649935" y="-560834"/>
          <a:ext cx="4350936" cy="4350936"/>
        </a:xfrm>
        <a:prstGeom prst="blockArc">
          <a:avLst>
            <a:gd name="adj1" fmla="val 18900000"/>
            <a:gd name="adj2" fmla="val 2700000"/>
            <a:gd name="adj3" fmla="val 496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3B041-AFC0-4D4F-B51B-EACEE1E41E4A}">
      <dsp:nvSpPr>
        <dsp:cNvPr id="0" name=""/>
        <dsp:cNvSpPr/>
      </dsp:nvSpPr>
      <dsp:spPr>
        <a:xfrm>
          <a:off x="450783" y="322926"/>
          <a:ext cx="6869356" cy="645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646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Herramienta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Guía al Gobierno Municipal para </a:t>
          </a:r>
          <a:r>
            <a:rPr lang="es-MX" sz="1400" b="1" i="1" kern="1200" dirty="0"/>
            <a:t>cumplir con sus responsabilidades</a:t>
          </a:r>
          <a:r>
            <a:rPr lang="es-MX" sz="1400" kern="1200" dirty="0"/>
            <a:t>.</a:t>
          </a:r>
          <a:endParaRPr lang="es-MX" sz="1400" b="1" kern="1200" dirty="0"/>
        </a:p>
      </dsp:txBody>
      <dsp:txXfrm>
        <a:off x="450783" y="322926"/>
        <a:ext cx="6869356" cy="645853"/>
      </dsp:txXfrm>
    </dsp:sp>
    <dsp:sp modelId="{2B3EB34A-9049-4FD5-8A58-8DE6FB4C73D0}">
      <dsp:nvSpPr>
        <dsp:cNvPr id="0" name=""/>
        <dsp:cNvSpPr/>
      </dsp:nvSpPr>
      <dsp:spPr>
        <a:xfrm>
          <a:off x="47124" y="242195"/>
          <a:ext cx="807317" cy="8073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0718FB-24D6-4A73-A738-E1F1FD0C912E}">
      <dsp:nvSpPr>
        <dsp:cNvPr id="0" name=""/>
        <dsp:cNvSpPr/>
      </dsp:nvSpPr>
      <dsp:spPr>
        <a:xfrm>
          <a:off x="685551" y="1291707"/>
          <a:ext cx="6634588" cy="645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646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Estrategia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0" kern="1200" dirty="0"/>
            <a:t>Orienta a la administración a construir </a:t>
          </a:r>
          <a:r>
            <a:rPr lang="es-MX" sz="1400" b="1" i="1" kern="1200" dirty="0"/>
            <a:t>Políticas Públicas locales.</a:t>
          </a:r>
        </a:p>
      </dsp:txBody>
      <dsp:txXfrm>
        <a:off x="685551" y="1291707"/>
        <a:ext cx="6634588" cy="645853"/>
      </dsp:txXfrm>
    </dsp:sp>
    <dsp:sp modelId="{85F5A68A-6511-4BA9-AEFD-7952FE096414}">
      <dsp:nvSpPr>
        <dsp:cNvPr id="0" name=""/>
        <dsp:cNvSpPr/>
      </dsp:nvSpPr>
      <dsp:spPr>
        <a:xfrm>
          <a:off x="281892" y="1210975"/>
          <a:ext cx="807317" cy="8073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38F47B-A1A3-4037-99BA-FC40982931BC}">
      <dsp:nvSpPr>
        <dsp:cNvPr id="0" name=""/>
        <dsp:cNvSpPr/>
      </dsp:nvSpPr>
      <dsp:spPr>
        <a:xfrm>
          <a:off x="450783" y="2260487"/>
          <a:ext cx="6869356" cy="645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646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Metodología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0" kern="1200" dirty="0"/>
            <a:t>Mide el desempeño de sus acciones a través de </a:t>
          </a:r>
          <a:r>
            <a:rPr lang="es-MX" sz="1400" b="1" kern="1200" dirty="0"/>
            <a:t>indicadores. </a:t>
          </a:r>
        </a:p>
      </dsp:txBody>
      <dsp:txXfrm>
        <a:off x="450783" y="2260487"/>
        <a:ext cx="6869356" cy="645853"/>
      </dsp:txXfrm>
    </dsp:sp>
    <dsp:sp modelId="{B86DB677-7815-442D-8471-CB6FF8D118D3}">
      <dsp:nvSpPr>
        <dsp:cNvPr id="0" name=""/>
        <dsp:cNvSpPr/>
      </dsp:nvSpPr>
      <dsp:spPr>
        <a:xfrm>
          <a:off x="47124" y="2179755"/>
          <a:ext cx="807317" cy="8073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E19B6-21EB-417B-AC9D-AB973B841B05}">
      <dsp:nvSpPr>
        <dsp:cNvPr id="0" name=""/>
        <dsp:cNvSpPr/>
      </dsp:nvSpPr>
      <dsp:spPr>
        <a:xfrm>
          <a:off x="155377" y="1245467"/>
          <a:ext cx="1886397" cy="1938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b="1" kern="1200" dirty="0">
              <a:solidFill>
                <a:schemeClr val="accent6">
                  <a:lumMod val="50000"/>
                </a:schemeClr>
              </a:solidFill>
            </a:rPr>
            <a:t>Diseño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b="1" kern="1200" dirty="0">
              <a:solidFill>
                <a:schemeClr val="accent6">
                  <a:lumMod val="50000"/>
                </a:schemeClr>
              </a:solidFill>
            </a:rPr>
            <a:t>Coordinación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b="1" kern="1200" dirty="0">
              <a:solidFill>
                <a:schemeClr val="accent6">
                  <a:lumMod val="50000"/>
                </a:schemeClr>
              </a:solidFill>
            </a:rPr>
            <a:t>Metodología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b="1" kern="1200" dirty="0">
              <a:solidFill>
                <a:schemeClr val="accent6">
                  <a:lumMod val="50000"/>
                </a:schemeClr>
              </a:solidFill>
            </a:rPr>
            <a:t>Integración del portafolio de  herramientas</a:t>
          </a:r>
        </a:p>
      </dsp:txBody>
      <dsp:txXfrm>
        <a:off x="199996" y="1290086"/>
        <a:ext cx="1797159" cy="1434181"/>
      </dsp:txXfrm>
    </dsp:sp>
    <dsp:sp modelId="{E8E56F8B-A4C8-4C02-AEEE-EA8D68EBDA4B}">
      <dsp:nvSpPr>
        <dsp:cNvPr id="0" name=""/>
        <dsp:cNvSpPr/>
      </dsp:nvSpPr>
      <dsp:spPr>
        <a:xfrm>
          <a:off x="1133581" y="2228466"/>
          <a:ext cx="2123080" cy="2123080"/>
        </a:xfrm>
        <a:prstGeom prst="leftCircularArrow">
          <a:avLst>
            <a:gd name="adj1" fmla="val 2344"/>
            <a:gd name="adj2" fmla="val 283029"/>
            <a:gd name="adj3" fmla="val 2826484"/>
            <a:gd name="adj4" fmla="val 9792434"/>
            <a:gd name="adj5" fmla="val 273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D8DD4C-777E-480C-8768-A39069F9F226}">
      <dsp:nvSpPr>
        <dsp:cNvPr id="0" name=""/>
        <dsp:cNvSpPr/>
      </dsp:nvSpPr>
      <dsp:spPr>
        <a:xfrm>
          <a:off x="484883" y="2988142"/>
          <a:ext cx="1491149" cy="5929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chemeClr val="bg1"/>
              </a:solidFill>
            </a:rPr>
            <a:t>Gobierno Federal</a:t>
          </a:r>
        </a:p>
      </dsp:txBody>
      <dsp:txXfrm>
        <a:off x="502251" y="3005510"/>
        <a:ext cx="1456413" cy="558245"/>
      </dsp:txXfrm>
    </dsp:sp>
    <dsp:sp modelId="{F65FB33C-6C5E-4F2A-8B64-DD5DCCD295DC}">
      <dsp:nvSpPr>
        <dsp:cNvPr id="0" name=""/>
        <dsp:cNvSpPr/>
      </dsp:nvSpPr>
      <dsp:spPr>
        <a:xfrm>
          <a:off x="2172057" y="2000548"/>
          <a:ext cx="2261463" cy="19528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645335"/>
              <a:satOff val="2935"/>
              <a:lumOff val="-13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b="1" kern="1200" dirty="0">
              <a:solidFill>
                <a:schemeClr val="accent6">
                  <a:lumMod val="50000"/>
                </a:schemeClr>
              </a:solidFill>
            </a:rPr>
            <a:t>Promoción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b="1" kern="1200" dirty="0">
              <a:solidFill>
                <a:schemeClr val="accent6">
                  <a:lumMod val="50000"/>
                </a:schemeClr>
              </a:solidFill>
            </a:rPr>
            <a:t>Coordinación con municipios</a:t>
          </a:r>
        </a:p>
      </dsp:txBody>
      <dsp:txXfrm>
        <a:off x="2216997" y="2463955"/>
        <a:ext cx="2171583" cy="1444498"/>
      </dsp:txXfrm>
    </dsp:sp>
    <dsp:sp modelId="{3D98C785-007A-454B-939B-BB1CC3E8497D}">
      <dsp:nvSpPr>
        <dsp:cNvPr id="0" name=""/>
        <dsp:cNvSpPr/>
      </dsp:nvSpPr>
      <dsp:spPr>
        <a:xfrm>
          <a:off x="3526219" y="776409"/>
          <a:ext cx="2497778" cy="2497778"/>
        </a:xfrm>
        <a:prstGeom prst="circularArrow">
          <a:avLst>
            <a:gd name="adj1" fmla="val 1992"/>
            <a:gd name="adj2" fmla="val 238636"/>
            <a:gd name="adj3" fmla="val 18737368"/>
            <a:gd name="adj4" fmla="val 11727026"/>
            <a:gd name="adj5" fmla="val 2324"/>
          </a:avLst>
        </a:prstGeom>
        <a:solidFill>
          <a:schemeClr val="accent4">
            <a:hueOff val="3968003"/>
            <a:satOff val="4402"/>
            <a:lumOff val="-19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72D94E-2805-4E2F-86F5-9BC260C1BC00}">
      <dsp:nvSpPr>
        <dsp:cNvPr id="0" name=""/>
        <dsp:cNvSpPr/>
      </dsp:nvSpPr>
      <dsp:spPr>
        <a:xfrm>
          <a:off x="2877737" y="1706949"/>
          <a:ext cx="1491149" cy="592981"/>
        </a:xfrm>
        <a:prstGeom prst="roundRect">
          <a:avLst>
            <a:gd name="adj" fmla="val 10000"/>
          </a:avLst>
        </a:prstGeom>
        <a:solidFill>
          <a:schemeClr val="accent4">
            <a:hueOff val="2645335"/>
            <a:satOff val="2935"/>
            <a:lumOff val="-1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chemeClr val="bg1"/>
              </a:solidFill>
            </a:rPr>
            <a:t>Estados</a:t>
          </a:r>
        </a:p>
      </dsp:txBody>
      <dsp:txXfrm>
        <a:off x="2895105" y="1724317"/>
        <a:ext cx="1456413" cy="558245"/>
      </dsp:txXfrm>
    </dsp:sp>
    <dsp:sp modelId="{61A63034-CA05-4EF6-BA6D-BF647CC94468}">
      <dsp:nvSpPr>
        <dsp:cNvPr id="0" name=""/>
        <dsp:cNvSpPr/>
      </dsp:nvSpPr>
      <dsp:spPr>
        <a:xfrm>
          <a:off x="4735968" y="1204157"/>
          <a:ext cx="2159334" cy="1975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290670"/>
              <a:satOff val="5869"/>
              <a:lumOff val="-265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b="1" kern="1200" dirty="0">
              <a:solidFill>
                <a:schemeClr val="accent6">
                  <a:lumMod val="50000"/>
                </a:schemeClr>
              </a:solidFill>
            </a:rPr>
            <a:t>Aplicación de la Guía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b="1" kern="1200" dirty="0">
              <a:solidFill>
                <a:schemeClr val="accent6">
                  <a:lumMod val="50000"/>
                </a:schemeClr>
              </a:solidFill>
            </a:rPr>
            <a:t>Realización de mejoras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b="1" kern="1200" dirty="0">
              <a:solidFill>
                <a:schemeClr val="accent6">
                  <a:lumMod val="50000"/>
                </a:schemeClr>
              </a:solidFill>
            </a:rPr>
            <a:t>Acceso al portafolio de herramientas</a:t>
          </a:r>
        </a:p>
      </dsp:txBody>
      <dsp:txXfrm>
        <a:off x="4781422" y="1249611"/>
        <a:ext cx="2068426" cy="1460994"/>
      </dsp:txXfrm>
    </dsp:sp>
    <dsp:sp modelId="{EDCFB303-FC4A-4B56-8514-167FEE75F94A}">
      <dsp:nvSpPr>
        <dsp:cNvPr id="0" name=""/>
        <dsp:cNvSpPr/>
      </dsp:nvSpPr>
      <dsp:spPr>
        <a:xfrm>
          <a:off x="5948839" y="2349148"/>
          <a:ext cx="1977463" cy="1977463"/>
        </a:xfrm>
        <a:prstGeom prst="leftCircularArrow">
          <a:avLst>
            <a:gd name="adj1" fmla="val 2516"/>
            <a:gd name="adj2" fmla="val 305086"/>
            <a:gd name="adj3" fmla="val 2537583"/>
            <a:gd name="adj4" fmla="val 9481476"/>
            <a:gd name="adj5" fmla="val 2936"/>
          </a:avLst>
        </a:prstGeom>
        <a:solidFill>
          <a:schemeClr val="accent4">
            <a:hueOff val="7936005"/>
            <a:satOff val="8804"/>
            <a:lumOff val="-3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37F6B-6FE4-4ED7-9F2F-3C6D5838940D}">
      <dsp:nvSpPr>
        <dsp:cNvPr id="0" name=""/>
        <dsp:cNvSpPr/>
      </dsp:nvSpPr>
      <dsp:spPr>
        <a:xfrm>
          <a:off x="5325091" y="3094717"/>
          <a:ext cx="1491149" cy="592981"/>
        </a:xfrm>
        <a:prstGeom prst="roundRect">
          <a:avLst>
            <a:gd name="adj" fmla="val 10000"/>
          </a:avLst>
        </a:prstGeom>
        <a:solidFill>
          <a:schemeClr val="accent4">
            <a:hueOff val="5290670"/>
            <a:satOff val="5869"/>
            <a:lumOff val="-265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chemeClr val="bg1"/>
              </a:solidFill>
            </a:rPr>
            <a:t>Municipios</a:t>
          </a:r>
        </a:p>
      </dsp:txBody>
      <dsp:txXfrm>
        <a:off x="5342459" y="3112085"/>
        <a:ext cx="1456413" cy="558245"/>
      </dsp:txXfrm>
    </dsp:sp>
    <dsp:sp modelId="{36A81307-4337-4DE8-B674-832F42F28605}">
      <dsp:nvSpPr>
        <dsp:cNvPr id="0" name=""/>
        <dsp:cNvSpPr/>
      </dsp:nvSpPr>
      <dsp:spPr>
        <a:xfrm>
          <a:off x="7132258" y="1886640"/>
          <a:ext cx="1826626" cy="2047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936005"/>
              <a:satOff val="8804"/>
              <a:lumOff val="-3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b="1" kern="1200" dirty="0">
              <a:solidFill>
                <a:schemeClr val="accent6">
                  <a:lumMod val="50000"/>
                </a:schemeClr>
              </a:solidFill>
            </a:rPr>
            <a:t>Revisión de resultados municipales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b="1" kern="1200" dirty="0">
              <a:solidFill>
                <a:schemeClr val="accent6">
                  <a:lumMod val="50000"/>
                </a:schemeClr>
              </a:solidFill>
            </a:rPr>
            <a:t>Realización de sugerencias técnicas</a:t>
          </a:r>
        </a:p>
      </dsp:txBody>
      <dsp:txXfrm>
        <a:off x="7179365" y="2372390"/>
        <a:ext cx="1732412" cy="1514143"/>
      </dsp:txXfrm>
    </dsp:sp>
    <dsp:sp modelId="{9156E54D-6CF5-4837-B440-6B38208C5455}">
      <dsp:nvSpPr>
        <dsp:cNvPr id="0" name=""/>
        <dsp:cNvSpPr/>
      </dsp:nvSpPr>
      <dsp:spPr>
        <a:xfrm>
          <a:off x="7555028" y="1708982"/>
          <a:ext cx="1491149" cy="592981"/>
        </a:xfrm>
        <a:prstGeom prst="roundRect">
          <a:avLst>
            <a:gd name="adj" fmla="val 10000"/>
          </a:avLst>
        </a:prstGeom>
        <a:solidFill>
          <a:schemeClr val="accent4">
            <a:hueOff val="7936005"/>
            <a:satOff val="8804"/>
            <a:lumOff val="-3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chemeClr val="bg1"/>
              </a:solidFill>
            </a:rPr>
            <a:t>Instituciones de Educación Superior</a:t>
          </a:r>
        </a:p>
      </dsp:txBody>
      <dsp:txXfrm>
        <a:off x="7572396" y="1726350"/>
        <a:ext cx="1456413" cy="5582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4D0DA30-1A97-4755-85B7-41F0677A1CD5}" type="datetimeFigureOut">
              <a:rPr lang="es-MX"/>
              <a:pPr>
                <a:defRPr/>
              </a:pPr>
              <a:t>12/06/2025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MX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692F6D-8DCF-4CE3-8106-9296DA2D392D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79909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E117EF-949A-43F7-83B5-F0907817063D}" type="slidenum">
              <a:rPr lang="es-MX" smtClean="0"/>
              <a:pPr>
                <a:defRPr/>
              </a:pPr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29294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E117EF-949A-43F7-83B5-F0907817063D}" type="slidenum">
              <a:rPr lang="es-MX" smtClean="0"/>
              <a:pPr>
                <a:defRPr/>
              </a:pPr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615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DB576C-76E7-4904-9749-14655C3E723C}" type="slidenum">
              <a:rPr lang="es-MX" smtClean="0"/>
              <a:pPr>
                <a:defRPr/>
              </a:pPr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11472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065C00-210A-4638-A1D0-5E8F400AA6F3}" type="slidenum">
              <a:rPr lang="es-MX" smtClean="0"/>
              <a:pPr>
                <a:defRPr/>
              </a:pPr>
              <a:t>10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51440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F5CA07-5664-4EF1-B6A7-DEAB249AC8E9}" type="slidenum">
              <a:rPr lang="es-MX" smtClean="0"/>
              <a:pPr>
                <a:defRPr/>
              </a:pPr>
              <a:t>11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81577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1"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6"/>
          <p:cNvCxnSpPr/>
          <p:nvPr userDrawn="1"/>
        </p:nvCxnSpPr>
        <p:spPr>
          <a:xfrm>
            <a:off x="2643188" y="3343275"/>
            <a:ext cx="3771900" cy="0"/>
          </a:xfrm>
          <a:prstGeom prst="line">
            <a:avLst/>
          </a:prstGeom>
          <a:ln w="28575">
            <a:solidFill>
              <a:srgbClr val="DE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4837113"/>
            <a:ext cx="8701088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143000" y="2072022"/>
            <a:ext cx="6858000" cy="946813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089423" y="3606800"/>
            <a:ext cx="6911578" cy="1144588"/>
          </a:xfrm>
        </p:spPr>
        <p:txBody>
          <a:bodyPr/>
          <a:lstStyle>
            <a:lvl1pPr marL="0" indent="0" algn="ctr">
              <a:buNone/>
              <a:defRPr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BF9D4-25AB-400C-8C56-7B651F775023}" type="datetimeFigureOut">
              <a:rPr lang="es-MX"/>
              <a:pPr>
                <a:defRPr/>
              </a:pPr>
              <a:t>12/06/2025</a:t>
            </a:fld>
            <a:endParaRPr lang="es-MX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7B1F2-989B-49FC-AB66-6E7D1B2135C8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07252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56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F3EB0-865B-4414-987F-03DA8B140C76}" type="datetimeFigureOut">
              <a:rPr lang="es-MX"/>
              <a:pPr>
                <a:defRPr/>
              </a:pPr>
              <a:t>12/06/2025</a:t>
            </a:fld>
            <a:endParaRPr lang="es-MX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327CD-2AC2-4BA8-9392-8F562CCCF966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7427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56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5D30E-7B79-43ED-A95B-21AB17686309}" type="datetimeFigureOut">
              <a:rPr lang="es-MX"/>
              <a:pPr>
                <a:defRPr/>
              </a:pPr>
              <a:t>12/06/2025</a:t>
            </a:fld>
            <a:endParaRPr lang="es-MX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803E7-6401-4F2E-8C2E-351DB0AF3932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15804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56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19015-83FC-4F04-AD06-1DD3FA7FAD58}" type="datetimeFigureOut">
              <a:rPr lang="es-MX"/>
              <a:pPr>
                <a:defRPr/>
              </a:pPr>
              <a:t>12/06/2025</a:t>
            </a:fld>
            <a:endParaRPr lang="es-MX" dirty="0"/>
          </a:p>
        </p:txBody>
      </p:sp>
      <p:sp>
        <p:nvSpPr>
          <p:cNvPr id="7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08FD1-6E2A-4DBD-807B-D8655935299B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71866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56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8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F1668-F135-4595-881C-65D7D6E83130}" type="datetimeFigureOut">
              <a:rPr lang="es-MX"/>
              <a:pPr>
                <a:defRPr/>
              </a:pPr>
              <a:t>12/06/2025</a:t>
            </a:fld>
            <a:endParaRPr lang="es-MX" dirty="0"/>
          </a:p>
        </p:txBody>
      </p:sp>
      <p:sp>
        <p:nvSpPr>
          <p:cNvPr id="9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0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F4CB0-48D7-4E47-B5C2-E5A66953B45D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26887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56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CE998-7059-49E8-B66E-8DDA795A7E02}" type="datetimeFigureOut">
              <a:rPr lang="es-MX"/>
              <a:pPr>
                <a:defRPr/>
              </a:pPr>
              <a:t>12/06/2025</a:t>
            </a:fld>
            <a:endParaRPr lang="es-MX" dirty="0"/>
          </a:p>
        </p:txBody>
      </p:sp>
      <p:sp>
        <p:nvSpPr>
          <p:cNvPr id="4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3DEEE-C60F-4301-B97D-A885F07886D9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50633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56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64CBE-8F31-4B63-B7B8-BB6FD2C64170}" type="datetimeFigureOut">
              <a:rPr lang="es-MX"/>
              <a:pPr>
                <a:defRPr/>
              </a:pPr>
              <a:t>12/06/2025</a:t>
            </a:fld>
            <a:endParaRPr lang="es-MX" dirty="0"/>
          </a:p>
        </p:txBody>
      </p:sp>
      <p:sp>
        <p:nvSpPr>
          <p:cNvPr id="7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A9A85-EF6D-410B-B406-DA36C3623F2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42770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56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es-MX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B6D2E-A8B3-4E64-8A01-B15306C223E4}" type="datetimeFigureOut">
              <a:rPr lang="es-MX"/>
              <a:pPr>
                <a:defRPr/>
              </a:pPr>
              <a:t>12/06/2025</a:t>
            </a:fld>
            <a:endParaRPr lang="es-MX" dirty="0"/>
          </a:p>
        </p:txBody>
      </p:sp>
      <p:sp>
        <p:nvSpPr>
          <p:cNvPr id="7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CA3ED-C1F1-4D7C-9777-11C7B6782F13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30506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56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699A8-E942-4CCA-8A1E-C5A12C7BFA69}" type="datetimeFigureOut">
              <a:rPr lang="es-MX"/>
              <a:pPr>
                <a:defRPr/>
              </a:pPr>
              <a:t>12/06/2025</a:t>
            </a:fld>
            <a:endParaRPr lang="es-MX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C4079-68DA-4D83-8B49-ED241380C4D5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4153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1"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6"/>
          <p:cNvCxnSpPr/>
          <p:nvPr userDrawn="1"/>
        </p:nvCxnSpPr>
        <p:spPr>
          <a:xfrm>
            <a:off x="2643188" y="3343275"/>
            <a:ext cx="3771900" cy="0"/>
          </a:xfrm>
          <a:prstGeom prst="line">
            <a:avLst/>
          </a:prstGeom>
          <a:ln w="28575">
            <a:solidFill>
              <a:srgbClr val="DE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4837113"/>
            <a:ext cx="8701088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143000" y="2072022"/>
            <a:ext cx="6858000" cy="946813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089423" y="3606800"/>
            <a:ext cx="6911578" cy="1144588"/>
          </a:xfrm>
        </p:spPr>
        <p:txBody>
          <a:bodyPr/>
          <a:lstStyle>
            <a:lvl1pPr marL="0" indent="0" algn="ctr">
              <a:buNone/>
              <a:defRPr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7003F-2D43-40A8-BE78-215BC64F5010}" type="datetimeFigureOut">
              <a:rPr lang="es-MX"/>
              <a:pPr>
                <a:defRPr/>
              </a:pPr>
              <a:t>12/06/2025</a:t>
            </a:fld>
            <a:endParaRPr lang="es-MX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19C75-53DD-45E5-AEEA-C3A3F1E74147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67488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56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/>
          <p:nvPr userDrawn="1"/>
        </p:nvSpPr>
        <p:spPr>
          <a:xfrm>
            <a:off x="8515350" y="357188"/>
            <a:ext cx="128588" cy="1331912"/>
          </a:xfrm>
          <a:prstGeom prst="rect">
            <a:avLst/>
          </a:prstGeom>
          <a:solidFill>
            <a:srgbClr val="245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350" b="1" dirty="0"/>
          </a:p>
        </p:txBody>
      </p:sp>
      <p:pic>
        <p:nvPicPr>
          <p:cNvPr id="6" name="Imagen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2" t="16696" r="1666" b="12314"/>
          <a:stretch>
            <a:fillRect/>
          </a:stretch>
        </p:blipFill>
        <p:spPr bwMode="auto">
          <a:xfrm>
            <a:off x="7240588" y="6230938"/>
            <a:ext cx="186055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6153150"/>
            <a:ext cx="2247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>
              <a:defRPr sz="3600">
                <a:solidFill>
                  <a:srgbClr val="285C4D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0"/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33A2E-2542-4276-99E0-CFDB7BE740D5}" type="datetimeFigureOut">
              <a:rPr lang="es-MX"/>
              <a:pPr>
                <a:defRPr/>
              </a:pPr>
              <a:t>12/06/2025</a:t>
            </a:fld>
            <a:endParaRPr lang="es-MX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E8049-A0BC-4851-B242-3242C89864F5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339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56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rgbClr val="285C4D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B38E5D"/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FEF9A-976E-44E4-8468-18055CF4A073}" type="datetimeFigureOut">
              <a:rPr lang="es-MX"/>
              <a:pPr>
                <a:defRPr/>
              </a:pPr>
              <a:t>12/06/2025</a:t>
            </a:fld>
            <a:endParaRPr lang="es-MX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FE9FB-DB53-4EFE-B83D-19E9D58868B1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74935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56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/>
          <p:nvPr userDrawn="1"/>
        </p:nvSpPr>
        <p:spPr>
          <a:xfrm>
            <a:off x="8515350" y="357188"/>
            <a:ext cx="128588" cy="1331912"/>
          </a:xfrm>
          <a:prstGeom prst="rect">
            <a:avLst/>
          </a:prstGeom>
          <a:solidFill>
            <a:srgbClr val="245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35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285C4D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ntserrat" panose="00000500000000000000" pitchFamily="2" charset="0"/>
              </a:defRPr>
            </a:lvl1pPr>
          </a:lstStyle>
          <a:p>
            <a:pPr>
              <a:defRPr/>
            </a:pPr>
            <a:fld id="{7F8DF49D-D486-49A7-9961-A2992609895C}" type="datetimeFigureOut">
              <a:rPr lang="es-MX"/>
              <a:pPr>
                <a:defRPr/>
              </a:pPr>
              <a:t>12/06/2025</a:t>
            </a:fld>
            <a:endParaRPr lang="es-MX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ontserrat" panose="00000500000000000000" pitchFamily="2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" panose="00000500000000000000" pitchFamily="2" charset="0"/>
              </a:defRPr>
            </a:lvl1pPr>
          </a:lstStyle>
          <a:p>
            <a:pPr>
              <a:defRPr/>
            </a:pPr>
            <a:fld id="{0EC1FE1A-95A8-4E6F-B25E-8C69CC1B5CEC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1270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56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40D3A-E579-418D-8D0F-6822CB7A58D0}" type="datetimeFigureOut">
              <a:rPr lang="es-MX"/>
              <a:pPr>
                <a:defRPr/>
              </a:pPr>
              <a:t>12/06/2025</a:t>
            </a:fld>
            <a:endParaRPr lang="es-MX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AE0AF-1BE0-46D8-BA2B-83524614A2E0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77362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56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32C67-CFCE-4C76-9AD0-BCE6FFC6169A}" type="datetimeFigureOut">
              <a:rPr lang="es-MX"/>
              <a:pPr>
                <a:defRPr/>
              </a:pPr>
              <a:t>12/06/2025</a:t>
            </a:fld>
            <a:endParaRPr lang="es-MX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CB528-78D4-424E-ABAF-F84F6156D09D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42328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56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2" t="16696" r="1666" b="12314"/>
          <a:stretch>
            <a:fillRect/>
          </a:stretch>
        </p:blipFill>
        <p:spPr bwMode="auto">
          <a:xfrm>
            <a:off x="7240588" y="6230938"/>
            <a:ext cx="186055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2DE5B-2E1E-4426-86A3-30B028954E33}" type="datetimeFigureOut">
              <a:rPr lang="es-MX"/>
              <a:pPr>
                <a:defRPr/>
              </a:pPr>
              <a:t>12/06/2025</a:t>
            </a:fld>
            <a:endParaRPr lang="es-MX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BA891-B7B2-4D74-BA0D-471437A931B7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91870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56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16D36-A593-4B5D-982B-C864D4502E4F}" type="datetimeFigureOut">
              <a:rPr lang="es-MX"/>
              <a:pPr>
                <a:defRPr/>
              </a:pPr>
              <a:t>12/06/2025</a:t>
            </a:fld>
            <a:endParaRPr lang="es-MX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EDAA9-E0B2-4ECB-BC7F-0609ED09C440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57241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56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13A4D-268A-4CE8-A04E-C57A717D387C}" type="datetimeFigureOut">
              <a:rPr lang="es-MX"/>
              <a:pPr>
                <a:defRPr/>
              </a:pPr>
              <a:t>12/06/2025</a:t>
            </a:fld>
            <a:endParaRPr lang="es-MX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528B2-486D-454B-88B6-AE4C30EB8283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4672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/>
              <a:t>Haga clic para modificar el estilo de título del patrón</a:t>
            </a:r>
            <a:endParaRPr lang="en-US" altLang="es-MX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/>
              <a:t>Haga clic para modificar el estilo de texto del patrón</a:t>
            </a:r>
          </a:p>
          <a:p>
            <a:pPr lvl="1"/>
            <a:r>
              <a:rPr lang="es-ES" altLang="es-MX"/>
              <a:t>Segundo nivel</a:t>
            </a:r>
          </a:p>
          <a:p>
            <a:pPr lvl="2"/>
            <a:r>
              <a:rPr lang="es-ES" altLang="es-MX"/>
              <a:t>Tercer nivel</a:t>
            </a:r>
          </a:p>
          <a:p>
            <a:pPr lvl="3"/>
            <a:r>
              <a:rPr lang="es-ES" altLang="es-MX"/>
              <a:t>Cuarto nivel</a:t>
            </a:r>
          </a:p>
          <a:p>
            <a:pPr lvl="4"/>
            <a:r>
              <a:rPr lang="es-ES" altLang="es-MX"/>
              <a:t>Quinto nivel</a:t>
            </a:r>
            <a:endParaRPr lang="en-US" alt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>
              <a:defRPr/>
            </a:pPr>
            <a:fld id="{5595644B-8502-462F-96F6-34D8BA2943CA}" type="datetimeFigureOut">
              <a:rPr lang="es-MX"/>
              <a:pPr>
                <a:defRPr/>
              </a:pPr>
              <a:t>12/06/2025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>
              <a:defRPr/>
            </a:pPr>
            <a:fld id="{BB40B5D5-2A91-4DAF-BB7C-2B2A796C46E9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  <p:sldLayoutId id="2147484184" r:id="rId12"/>
    <p:sldLayoutId id="2147484185" r:id="rId13"/>
    <p:sldLayoutId id="2147484186" r:id="rId14"/>
    <p:sldLayoutId id="2147484187" r:id="rId15"/>
    <p:sldLayoutId id="2147484188" r:id="rId16"/>
    <p:sldLayoutId id="2147484189" r:id="rId17"/>
    <p:sldLayoutId id="2147484190" r:id="rId18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285C4D"/>
          </a:solidFill>
          <a:latin typeface="Montserrat SemiBold" panose="00000700000000000000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85C4D"/>
          </a:solidFill>
          <a:latin typeface="Montserrat SemiBold" panose="00000700000000000000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85C4D"/>
          </a:solidFill>
          <a:latin typeface="Montserrat SemiBold" panose="00000700000000000000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85C4D"/>
          </a:solidFill>
          <a:latin typeface="Montserrat SemiBold" panose="00000700000000000000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85C4D"/>
          </a:solidFill>
          <a:latin typeface="Montserrat SemiBold" panose="00000700000000000000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85C4D"/>
          </a:solidFill>
          <a:latin typeface="Montserrat SemiBold" panose="00000700000000000000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85C4D"/>
          </a:solidFill>
          <a:latin typeface="Montserrat SemiBold" panose="00000700000000000000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85C4D"/>
          </a:solidFill>
          <a:latin typeface="Montserrat SemiBold" panose="00000700000000000000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85C4D"/>
          </a:solidFill>
          <a:latin typeface="Montserrat SemiBold" panose="00000700000000000000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2C2C2C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C2C2C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2C2C2C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C2C2C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C2C2C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8594F4C-4B84-0C82-5993-42BBFF9BD0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MX" dirty="0"/>
              <a:t>Guía Consultiva de Desempeño Municipal 2025 (GDM)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A293587-D88A-FC4B-62CE-18FBF60555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316" y="790409"/>
            <a:ext cx="2279368" cy="246079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1"/>
          <p:cNvSpPr>
            <a:spLocks noGrp="1"/>
          </p:cNvSpPr>
          <p:nvPr>
            <p:ph type="title"/>
          </p:nvPr>
        </p:nvSpPr>
        <p:spPr>
          <a:xfrm>
            <a:off x="2588222" y="650428"/>
            <a:ext cx="5837237" cy="827539"/>
          </a:xfrm>
        </p:spPr>
        <p:txBody>
          <a:bodyPr/>
          <a:lstStyle/>
          <a:p>
            <a:r>
              <a:rPr lang="es-MX" altLang="es-MX" dirty="0"/>
              <a:t>¿Cómo se implementa?</a:t>
            </a:r>
            <a:endParaRPr lang="es-MX" altLang="es-MX" sz="2500" dirty="0"/>
          </a:p>
        </p:txBody>
      </p:sp>
      <p:graphicFrame>
        <p:nvGraphicFramePr>
          <p:cNvPr id="9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472526"/>
              </p:ext>
            </p:extLst>
          </p:nvPr>
        </p:nvGraphicFramePr>
        <p:xfrm>
          <a:off x="2931580" y="1721264"/>
          <a:ext cx="6129372" cy="3589931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2518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5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940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Etapas</a:t>
                      </a:r>
                      <a:endParaRPr lang="es-MX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836" marR="66836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Responsable</a:t>
                      </a:r>
                      <a:endParaRPr lang="es-MX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836" marR="66836" marT="0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100" kern="1200" dirty="0">
                          <a:effectLst/>
                        </a:rPr>
                        <a:t>Periodo de Gobierno</a:t>
                      </a:r>
                      <a:endParaRPr lang="es-MX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836" marR="66836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 marL="66827" marR="6682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66827" marR="6682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43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Año inicial</a:t>
                      </a:r>
                      <a:endParaRPr lang="es-MX" sz="9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836" marR="668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Año(s) intermedio(s)</a:t>
                      </a:r>
                      <a:endParaRPr lang="es-MX" sz="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836" marR="668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Año final</a:t>
                      </a:r>
                      <a:endParaRPr lang="es-MX" sz="9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836" marR="6683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9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Registro y Diagnóstico</a:t>
                      </a:r>
                    </a:p>
                  </a:txBody>
                  <a:tcPr marL="66836" marR="6683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Municipio</a:t>
                      </a:r>
                    </a:p>
                  </a:txBody>
                  <a:tcPr marL="66836" marR="6683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836" marR="6683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MX" sz="9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836" marR="6683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MX" sz="9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836" marR="66836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2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Actualización</a:t>
                      </a:r>
                      <a:endParaRPr lang="es-MX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836" marR="6683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Municipio</a:t>
                      </a:r>
                    </a:p>
                  </a:txBody>
                  <a:tcPr marL="66836" marR="6683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836" marR="6683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  </a:t>
                      </a:r>
                      <a:endParaRPr lang="es-MX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836" marR="6683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   </a:t>
                      </a:r>
                      <a:endParaRPr lang="es-MX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836" marR="6683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0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Acompañamiento capacitación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portafolio</a:t>
                      </a:r>
                    </a:p>
                  </a:txBody>
                  <a:tcPr marL="66836" marR="6683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INAFED/Estados</a:t>
                      </a:r>
                    </a:p>
                  </a:txBody>
                  <a:tcPr marL="66836" marR="6683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836" marR="6683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836" marR="6683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836" marR="66836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9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Revisión de resultados </a:t>
                      </a:r>
                      <a:endParaRPr lang="es-MX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836" marR="668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Instituciones</a:t>
                      </a:r>
                      <a:r>
                        <a:rPr lang="es-MX" sz="11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Educación Superior</a:t>
                      </a:r>
                      <a:endParaRPr lang="es-MX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836" marR="668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836" marR="668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836" marR="668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836" marR="66836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9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Valoración de Buenas</a:t>
                      </a:r>
                      <a:r>
                        <a:rPr lang="es-MX" sz="11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prácticas</a:t>
                      </a:r>
                      <a:endParaRPr lang="es-MX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836" marR="6683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Comité de Evaluación</a:t>
                      </a:r>
                    </a:p>
                  </a:txBody>
                  <a:tcPr marL="66836" marR="6683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836" marR="6683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836" marR="6683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836" marR="66836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0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Análisis</a:t>
                      </a:r>
                      <a:r>
                        <a:rPr lang="es-MX" sz="11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de resultados</a:t>
                      </a:r>
                      <a:endParaRPr lang="es-MX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836" marR="6683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INAFED</a:t>
                      </a:r>
                    </a:p>
                  </a:txBody>
                  <a:tcPr marL="66836" marR="668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836" marR="668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836" marR="668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836" marR="66836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8 Elipse"/>
          <p:cNvSpPr/>
          <p:nvPr/>
        </p:nvSpPr>
        <p:spPr>
          <a:xfrm>
            <a:off x="7138881" y="2607968"/>
            <a:ext cx="152400" cy="158750"/>
          </a:xfrm>
          <a:prstGeom prst="ellipse">
            <a:avLst/>
          </a:prstGeom>
          <a:solidFill>
            <a:srgbClr val="285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1" name="4 Conector recto de flecha"/>
          <p:cNvCxnSpPr>
            <a:cxnSpLocks/>
          </p:cNvCxnSpPr>
          <p:nvPr/>
        </p:nvCxnSpPr>
        <p:spPr>
          <a:xfrm>
            <a:off x="7398486" y="3175303"/>
            <a:ext cx="82622" cy="1904345"/>
          </a:xfrm>
          <a:prstGeom prst="straightConnector1">
            <a:avLst/>
          </a:prstGeom>
          <a:ln w="38100" cap="rnd" cmpd="dbl">
            <a:solidFill>
              <a:schemeClr val="accent6">
                <a:lumMod val="50000"/>
              </a:schemeClr>
            </a:solidFill>
            <a:prstDash val="solid"/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0 Conector recto de flecha"/>
          <p:cNvCxnSpPr>
            <a:cxnSpLocks/>
          </p:cNvCxnSpPr>
          <p:nvPr/>
        </p:nvCxnSpPr>
        <p:spPr>
          <a:xfrm flipV="1">
            <a:off x="7647047" y="3369203"/>
            <a:ext cx="56908" cy="1616511"/>
          </a:xfrm>
          <a:prstGeom prst="straightConnector1">
            <a:avLst/>
          </a:prstGeom>
          <a:ln w="38100" cap="rnd" cmpd="dbl">
            <a:solidFill>
              <a:schemeClr val="accent6">
                <a:lumMod val="50000"/>
              </a:schemeClr>
            </a:solidFill>
            <a:prstDash val="solid"/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1 Conector recto de flecha"/>
          <p:cNvCxnSpPr>
            <a:cxnSpLocks/>
          </p:cNvCxnSpPr>
          <p:nvPr/>
        </p:nvCxnSpPr>
        <p:spPr>
          <a:xfrm>
            <a:off x="7828993" y="3686128"/>
            <a:ext cx="16876" cy="1151589"/>
          </a:xfrm>
          <a:prstGeom prst="straightConnector1">
            <a:avLst/>
          </a:prstGeom>
          <a:ln w="38100" cap="rnd" cmpd="dbl">
            <a:solidFill>
              <a:schemeClr val="accent6">
                <a:lumMod val="50000"/>
              </a:schemeClr>
            </a:solidFill>
            <a:prstDash val="solid"/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4 Conector recto de flecha"/>
          <p:cNvCxnSpPr>
            <a:cxnSpLocks/>
          </p:cNvCxnSpPr>
          <p:nvPr/>
        </p:nvCxnSpPr>
        <p:spPr>
          <a:xfrm flipV="1">
            <a:off x="8057579" y="3802812"/>
            <a:ext cx="422904" cy="723947"/>
          </a:xfrm>
          <a:prstGeom prst="straightConnector1">
            <a:avLst/>
          </a:prstGeom>
          <a:ln w="38100" cap="rnd" cmpd="dbl">
            <a:solidFill>
              <a:schemeClr val="accent6">
                <a:lumMod val="50000"/>
              </a:schemeClr>
            </a:solidFill>
            <a:prstDash val="solid"/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5 Conector recto de flecha"/>
          <p:cNvCxnSpPr>
            <a:cxnSpLocks/>
          </p:cNvCxnSpPr>
          <p:nvPr/>
        </p:nvCxnSpPr>
        <p:spPr>
          <a:xfrm flipH="1">
            <a:off x="8691926" y="3401345"/>
            <a:ext cx="75624" cy="1658006"/>
          </a:xfrm>
          <a:prstGeom prst="straightConnector1">
            <a:avLst/>
          </a:prstGeom>
          <a:ln w="38100" cap="rnd" cmpd="dbl">
            <a:solidFill>
              <a:schemeClr val="accent6">
                <a:lumMod val="50000"/>
              </a:schemeClr>
            </a:solidFill>
            <a:prstDash val="solid"/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002" name="Picture 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796" y="5378962"/>
            <a:ext cx="73025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003" name="Picture 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716" y="5379435"/>
            <a:ext cx="728662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004" name="Picture 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334" y="5390017"/>
            <a:ext cx="7270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Flecha a la derecha con muesca 39"/>
          <p:cNvSpPr/>
          <p:nvPr/>
        </p:nvSpPr>
        <p:spPr>
          <a:xfrm>
            <a:off x="2955730" y="5331272"/>
            <a:ext cx="3299396" cy="876300"/>
          </a:xfrm>
          <a:prstGeom prst="notchedRightArrow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b="1" dirty="0"/>
              <a:t>Mejora gradualmente el desempeño municipal</a:t>
            </a:r>
          </a:p>
        </p:txBody>
      </p:sp>
      <p:sp>
        <p:nvSpPr>
          <p:cNvPr id="36" name="Rectángulo 35"/>
          <p:cNvSpPr/>
          <p:nvPr/>
        </p:nvSpPr>
        <p:spPr>
          <a:xfrm>
            <a:off x="211138" y="204788"/>
            <a:ext cx="2466975" cy="3619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500" b="1" dirty="0"/>
              <a:t>Presentación</a:t>
            </a:r>
          </a:p>
        </p:txBody>
      </p:sp>
      <p:sp>
        <p:nvSpPr>
          <p:cNvPr id="7" name="8 Elipse">
            <a:extLst>
              <a:ext uri="{FF2B5EF4-FFF2-40B4-BE49-F238E27FC236}">
                <a16:creationId xmlns:a16="http://schemas.microsoft.com/office/drawing/2014/main" id="{DF196E0B-6BA4-0E21-59C6-D5E98DC0EFD2}"/>
              </a:ext>
            </a:extLst>
          </p:cNvPr>
          <p:cNvSpPr/>
          <p:nvPr/>
        </p:nvSpPr>
        <p:spPr>
          <a:xfrm>
            <a:off x="8454184" y="4048101"/>
            <a:ext cx="152400" cy="158750"/>
          </a:xfrm>
          <a:prstGeom prst="ellipse">
            <a:avLst/>
          </a:prstGeom>
          <a:solidFill>
            <a:srgbClr val="285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05CC2E2-2F0C-6526-4920-A3BEB536A5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884" y="3492700"/>
            <a:ext cx="152413" cy="15851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1E3CDFAC-3C2F-8C05-8032-1BB08E97A7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3271" y="3527618"/>
            <a:ext cx="152413" cy="158510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471E7B57-575B-936D-220B-3A18030B0A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8654" y="3990382"/>
            <a:ext cx="152413" cy="158510"/>
          </a:xfrm>
          <a:prstGeom prst="rect">
            <a:avLst/>
          </a:prstGeom>
        </p:spPr>
      </p:pic>
      <p:sp>
        <p:nvSpPr>
          <p:cNvPr id="37" name="8 Elipse">
            <a:extLst>
              <a:ext uri="{FF2B5EF4-FFF2-40B4-BE49-F238E27FC236}">
                <a16:creationId xmlns:a16="http://schemas.microsoft.com/office/drawing/2014/main" id="{A4B14A30-993C-C506-1CAA-7AFCE94D8EDD}"/>
              </a:ext>
            </a:extLst>
          </p:cNvPr>
          <p:cNvSpPr/>
          <p:nvPr/>
        </p:nvSpPr>
        <p:spPr>
          <a:xfrm>
            <a:off x="7910791" y="4018709"/>
            <a:ext cx="152400" cy="158750"/>
          </a:xfrm>
          <a:prstGeom prst="ellipse">
            <a:avLst/>
          </a:prstGeom>
          <a:solidFill>
            <a:srgbClr val="285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CF504D26-F061-67E4-01F5-10F8133F33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0118" y="3492700"/>
            <a:ext cx="152413" cy="15851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C711707C-5A99-20AE-5D11-B1D0100FF6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5228" y="4526759"/>
            <a:ext cx="152413" cy="15851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AF8BDD61-55FA-E279-6F26-59B16BD589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0323" y="4588873"/>
            <a:ext cx="152413" cy="158510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4036EAA8-E410-F3FE-4DD6-C0F63660FB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361" y="4540358"/>
            <a:ext cx="152413" cy="158510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499C7B66-A22A-4A40-3DD2-93FA87F2A0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0117" y="5009710"/>
            <a:ext cx="152413" cy="158510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48756795-23D9-ED05-81CE-140F2A6F8B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9395" y="4968024"/>
            <a:ext cx="152413" cy="158510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0EE3A378-681D-7918-0790-1A769ED289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5459" y="4968024"/>
            <a:ext cx="152413" cy="158510"/>
          </a:xfrm>
          <a:prstGeom prst="rect">
            <a:avLst/>
          </a:prstGeom>
        </p:spPr>
      </p:pic>
      <p:sp>
        <p:nvSpPr>
          <p:cNvPr id="52" name="CuadroTexto 51">
            <a:extLst>
              <a:ext uri="{FF2B5EF4-FFF2-40B4-BE49-F238E27FC236}">
                <a16:creationId xmlns:a16="http://schemas.microsoft.com/office/drawing/2014/main" id="{02E2E514-1195-CD25-B4D4-B3C6C0DA5435}"/>
              </a:ext>
            </a:extLst>
          </p:cNvPr>
          <p:cNvSpPr txBox="1"/>
          <p:nvPr/>
        </p:nvSpPr>
        <p:spPr>
          <a:xfrm>
            <a:off x="83048" y="1477967"/>
            <a:ext cx="2723019" cy="4154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MX" sz="1200" b="1" dirty="0"/>
              <a:t>Diagnóstico: </a:t>
            </a:r>
            <a:r>
              <a:rPr lang="es-MX" sz="1200" dirty="0"/>
              <a:t>Identificación de la situación de la administración municipal en su primer año en la Guía, con base en los indicadores de los ocho módulos</a:t>
            </a:r>
          </a:p>
          <a:p>
            <a:pPr algn="just"/>
            <a:endParaRPr lang="es-MX" sz="1200" dirty="0"/>
          </a:p>
          <a:p>
            <a:pPr algn="just"/>
            <a:r>
              <a:rPr lang="es-MX" sz="1200" b="1" dirty="0"/>
              <a:t>Actualización: </a:t>
            </a:r>
            <a:r>
              <a:rPr lang="es-MX" sz="1200" dirty="0"/>
              <a:t>Acción en la cual los municipios en su segundo año en la Guía, reportan los avances obtenidos por la administración municipal.</a:t>
            </a:r>
          </a:p>
          <a:p>
            <a:pPr algn="just"/>
            <a:endParaRPr lang="es-MX" sz="1200" b="1" dirty="0"/>
          </a:p>
          <a:p>
            <a:pPr algn="just"/>
            <a:r>
              <a:rPr lang="es-MX" sz="1200" b="1" dirty="0"/>
              <a:t>Revisión: </a:t>
            </a:r>
            <a:r>
              <a:rPr lang="es-MX" sz="1200" dirty="0"/>
              <a:t>Comprobación que realizan las Instituciones de Educación Superior, para que los resultados reportados por los municipios en el diagnóstico o la actualización, se encuentren sustentados en documentos de evidencia; asimismo, realizan sugerencias técnicas al identificar áreas de oportunidad.</a:t>
            </a:r>
          </a:p>
        </p:txBody>
      </p:sp>
      <p:pic>
        <p:nvPicPr>
          <p:cNvPr id="53" name="Imagen 52">
            <a:extLst>
              <a:ext uri="{FF2B5EF4-FFF2-40B4-BE49-F238E27FC236}">
                <a16:creationId xmlns:a16="http://schemas.microsoft.com/office/drawing/2014/main" id="{82AC6142-5A80-C533-B1CD-6C1BAF1A8D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0807" y="3049188"/>
            <a:ext cx="152413" cy="15851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dirty="0"/>
              <a:t>¿Quiénes participamos?</a:t>
            </a:r>
          </a:p>
        </p:txBody>
      </p:sp>
      <p:graphicFrame>
        <p:nvGraphicFramePr>
          <p:cNvPr id="3" name="Diagrama 2"/>
          <p:cNvGraphicFramePr/>
          <p:nvPr/>
        </p:nvGraphicFramePr>
        <p:xfrm>
          <a:off x="1" y="1397000"/>
          <a:ext cx="9053848" cy="5394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ángulo 5"/>
          <p:cNvSpPr/>
          <p:nvPr/>
        </p:nvSpPr>
        <p:spPr>
          <a:xfrm>
            <a:off x="211138" y="204788"/>
            <a:ext cx="2466975" cy="3619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500" b="1" dirty="0"/>
              <a:t>Presentación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altLang="es-MX" sz="2800" dirty="0"/>
              <a:t>¿Cómo formalizo la participación de mi municipio?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628650" y="1690688"/>
            <a:ext cx="7886700" cy="42814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s-MX" sz="2100" b="1" dirty="0"/>
              <a:t>Contactar al Organismo Estatal de Desarrollo Municipal.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s-MX" sz="2100" b="1" dirty="0"/>
              <a:t>Aprobar mediante Acuerdo de Cabildo.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s-MX" sz="2100" b="1" dirty="0"/>
              <a:t>Designación de un enlace municipal con el perfil siguiente:</a:t>
            </a:r>
          </a:p>
          <a:p>
            <a:pPr marL="914400" lvl="1" indent="-284163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  <a:defRPr/>
            </a:pPr>
            <a:r>
              <a:rPr lang="es-MX" sz="2100" b="1" dirty="0"/>
              <a:t>Funcionario municipal (en estructura), </a:t>
            </a:r>
          </a:p>
          <a:p>
            <a:pPr marL="914400" lvl="1" indent="-284163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  <a:defRPr/>
            </a:pPr>
            <a:r>
              <a:rPr lang="es-MX" sz="2100" b="1" dirty="0"/>
              <a:t>Cuente con un nivel directivo, y</a:t>
            </a:r>
          </a:p>
          <a:p>
            <a:pPr marL="914400" lvl="1" indent="-284163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  <a:defRPr/>
            </a:pPr>
            <a:r>
              <a:rPr lang="es-MX" sz="2100" b="1" dirty="0"/>
              <a:t>Desempeñe funciones en áreas de: planeación, contraloría, jefe de gabinete, secretario del ayuntamiento o tesorero.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Marcador de texto 1"/>
          <p:cNvSpPr>
            <a:spLocks noGrp="1"/>
          </p:cNvSpPr>
          <p:nvPr>
            <p:ph type="body" sz="quarter" idx="13"/>
          </p:nvPr>
        </p:nvSpPr>
        <p:spPr>
          <a:xfrm>
            <a:off x="7938" y="715963"/>
            <a:ext cx="9144000" cy="16573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MX" altLang="es-MX" sz="4500" dirty="0"/>
              <a:t>Guía Consultiva de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MX" altLang="es-MX" sz="4500" dirty="0"/>
              <a:t>Desempeño Municipal 2025</a:t>
            </a:r>
          </a:p>
        </p:txBody>
      </p:sp>
      <p:sp>
        <p:nvSpPr>
          <p:cNvPr id="121859" name="Marcador de texto 2"/>
          <p:cNvSpPr>
            <a:spLocks noGrp="1"/>
          </p:cNvSpPr>
          <p:nvPr>
            <p:ph type="body" sz="quarter" idx="14"/>
          </p:nvPr>
        </p:nvSpPr>
        <p:spPr>
          <a:xfrm>
            <a:off x="1116013" y="4029075"/>
            <a:ext cx="6911975" cy="1144588"/>
          </a:xfrm>
        </p:spPr>
        <p:txBody>
          <a:bodyPr/>
          <a:lstStyle/>
          <a:p>
            <a:r>
              <a:rPr lang="es-MX" altLang="es-MX" sz="3400" dirty="0"/>
              <a:t>Esquema de Trabajo </a:t>
            </a:r>
          </a:p>
        </p:txBody>
      </p:sp>
      <p:pic>
        <p:nvPicPr>
          <p:cNvPr id="121860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2451101"/>
            <a:ext cx="29210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8383AC02-41C5-2A07-747E-25A08EFD9464}"/>
              </a:ext>
            </a:extLst>
          </p:cNvPr>
          <p:cNvSpPr txBox="1"/>
          <p:nvPr/>
        </p:nvSpPr>
        <p:spPr>
          <a:xfrm>
            <a:off x="4572000" y="523044"/>
            <a:ext cx="38792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MX" sz="2800" b="1" dirty="0"/>
              <a:t>Actualización de la Guía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AE20DDD-A14F-C225-54EF-001156E1322F}"/>
              </a:ext>
            </a:extLst>
          </p:cNvPr>
          <p:cNvSpPr txBox="1"/>
          <p:nvPr/>
        </p:nvSpPr>
        <p:spPr>
          <a:xfrm>
            <a:off x="180753" y="285445"/>
            <a:ext cx="4391247" cy="255454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s-MX" sz="1400" b="1" dirty="0"/>
              <a:t>Propuesta para modificar los lineamientos: No reconocer a los municipios que:</a:t>
            </a:r>
          </a:p>
          <a:p>
            <a:endParaRPr lang="es-MX" sz="600" dirty="0"/>
          </a:p>
          <a:p>
            <a:r>
              <a:rPr lang="es-MX" sz="1400" dirty="0"/>
              <a:t> • No hayan logrado un resultado anual superior a 2%, incluyendo algún mecanismo para los municipios con un resultado anual superiores al 85% (si esta regla se hubiera aplicado este año, 16 municipios no hubieran sido reconocidos).</a:t>
            </a:r>
          </a:p>
          <a:p>
            <a:r>
              <a:rPr lang="es-MX" sz="1400" dirty="0"/>
              <a:t> • No hayan logrado un porcentaje de avance superior a 3% (para municipios en su segundo año)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CFE3851-A4FA-FAD1-20A9-9421F9533B05}"/>
              </a:ext>
            </a:extLst>
          </p:cNvPr>
          <p:cNvSpPr txBox="1"/>
          <p:nvPr/>
        </p:nvSpPr>
        <p:spPr>
          <a:xfrm>
            <a:off x="180752" y="3138943"/>
            <a:ext cx="43912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00" dirty="0"/>
              <a:t>Cuaderno de trabajo: Indicador 1.1.4 Unidades administrativas existentes en función del número de unidades administrativas promedio (revisión anual): </a:t>
            </a:r>
          </a:p>
          <a:p>
            <a:pPr algn="ctr"/>
            <a:r>
              <a:rPr lang="es-MX" sz="1200" dirty="0"/>
              <a:t>• Se modifican los rangos, de tres a cuatro:</a:t>
            </a: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2731625E-A238-0CB5-9DAF-9BE57F7E2D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522885"/>
              </p:ext>
            </p:extLst>
          </p:nvPr>
        </p:nvGraphicFramePr>
        <p:xfrm>
          <a:off x="180752" y="4166202"/>
          <a:ext cx="4391248" cy="196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624">
                  <a:extLst>
                    <a:ext uri="{9D8B030D-6E8A-4147-A177-3AD203B41FA5}">
                      <a16:colId xmlns:a16="http://schemas.microsoft.com/office/drawing/2014/main" val="954961258"/>
                    </a:ext>
                  </a:extLst>
                </a:gridCol>
                <a:gridCol w="2195624">
                  <a:extLst>
                    <a:ext uri="{9D8B030D-6E8A-4147-A177-3AD203B41FA5}">
                      <a16:colId xmlns:a16="http://schemas.microsoft.com/office/drawing/2014/main" val="11669472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Rangos poblacionales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tx1"/>
                          </a:solidFill>
                        </a:rPr>
                        <a:t>Número de unidades administrativa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294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Menos de 50 mil habitantes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123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Mas de 50 mil y menos de 500 mil habitantes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644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Mas de 500 mil y menos de 1 Millón de habitantes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437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050" dirty="0"/>
                        <a:t>Mas de 1 Millón de habitantes.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/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041446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422B71B8-2F9C-1394-2631-675E06DD88D9}"/>
              </a:ext>
            </a:extLst>
          </p:cNvPr>
          <p:cNvSpPr txBox="1"/>
          <p:nvPr/>
        </p:nvSpPr>
        <p:spPr>
          <a:xfrm>
            <a:off x="4848447" y="1714750"/>
            <a:ext cx="41148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/>
              <a:t>Cuaderno de trabajo: Actualización anual de:</a:t>
            </a:r>
          </a:p>
          <a:p>
            <a:endParaRPr lang="es-MX" sz="1200" dirty="0"/>
          </a:p>
          <a:p>
            <a:r>
              <a:rPr lang="es-MX" sz="1200" dirty="0"/>
              <a:t> • Indicador 1.1.6 Nivel salarial del Presidente(a) municipal (revisión anual), al PEF 2023.</a:t>
            </a:r>
          </a:p>
          <a:p>
            <a:r>
              <a:rPr lang="es-MX" sz="1200" dirty="0"/>
              <a:t> • Indicadores 2.1.5, 2.1.6 y 2.1.7 que evalúan los ingresos por predial, agua y otros ingresos propios, se actualizan los valores para deflactar y realizar la operación en montos reales. Otras modificaciones: </a:t>
            </a:r>
          </a:p>
          <a:p>
            <a:r>
              <a:rPr lang="es-MX" sz="1200" dirty="0"/>
              <a:t>• Indicadores 2.1.4 (capacidad financiera), 2.2.4 (costo de operación, 2.2.5 (capacidad de Inversión) y 2.3.3 (balance presupuestario), se incorpora la opción “Información no disponible” (gris). </a:t>
            </a:r>
          </a:p>
          <a:p>
            <a:r>
              <a:rPr lang="es-MX" sz="1200" dirty="0"/>
              <a:t>• Indicador 2.4.2 Inventario de bienes muebles e inmuebles (revisión anual), precisión del segundo elemento.</a:t>
            </a:r>
          </a:p>
          <a:p>
            <a:r>
              <a:rPr lang="es-MX" sz="1200" dirty="0"/>
              <a:t> • Indicador 2.4.3 Administración de bienes muebles e inmuebles patrimonio del municipio, se incorpora la opción “Información no disponible” y si es señalada el resultado será en “rezago”.</a:t>
            </a:r>
          </a:p>
          <a:p>
            <a:r>
              <a:rPr lang="es-MX" sz="1200" dirty="0"/>
              <a:t> • Indicador 6.3.2 Acciones anuales para la atención de grupos vulnerables (revisión anual), se precisan los tres primeros elementos y los municipios puedan documentar si realizan acciones encaminadas a prevenir la discriminación.</a:t>
            </a:r>
          </a:p>
        </p:txBody>
      </p:sp>
    </p:spTree>
    <p:extLst>
      <p:ext uri="{BB962C8B-B14F-4D97-AF65-F5344CB8AC3E}">
        <p14:creationId xmlns:p14="http://schemas.microsoft.com/office/powerpoint/2010/main" val="102746049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2750ADC-1E62-CBE1-DB0A-D7D34B38D79A}"/>
              </a:ext>
            </a:extLst>
          </p:cNvPr>
          <p:cNvSpPr txBox="1"/>
          <p:nvPr/>
        </p:nvSpPr>
        <p:spPr>
          <a:xfrm>
            <a:off x="6145620" y="798845"/>
            <a:ext cx="2137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MX" sz="2400" b="1" dirty="0"/>
              <a:t>Municipios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DD6F6A7-6CFC-912E-AC29-B912E0C5461B}"/>
              </a:ext>
            </a:extLst>
          </p:cNvPr>
          <p:cNvSpPr txBox="1"/>
          <p:nvPr/>
        </p:nvSpPr>
        <p:spPr>
          <a:xfrm>
            <a:off x="435933" y="1168499"/>
            <a:ext cx="8112643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/>
              <a:t>Municipios en su Segundo Año: </a:t>
            </a:r>
          </a:p>
          <a:p>
            <a:endParaRPr lang="es-MX" b="1" dirty="0"/>
          </a:p>
          <a:p>
            <a:r>
              <a:rPr lang="es-MX" sz="1700" dirty="0"/>
              <a:t>Se les habilitará la etapa de Actualización, en la cual tendrán la oportunidad de dar seguimiento a los siguientes indicadores:</a:t>
            </a:r>
          </a:p>
          <a:p>
            <a:r>
              <a:rPr lang="es-MX" sz="1700" dirty="0"/>
              <a:t> • Revisión Anual: la mayoría de desempeño. </a:t>
            </a:r>
          </a:p>
          <a:p>
            <a:r>
              <a:rPr lang="es-MX" sz="1700" dirty="0"/>
              <a:t>• Indicadores que una vez en óptimo no se revisan, pero que en 2022 obtuvieron en la revisión rojo, amarillo o información no disponible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9C08E78-C94D-D19E-1F67-968AFAFAB2C1}"/>
              </a:ext>
            </a:extLst>
          </p:cNvPr>
          <p:cNvSpPr txBox="1"/>
          <p:nvPr/>
        </p:nvSpPr>
        <p:spPr>
          <a:xfrm>
            <a:off x="435934" y="3258917"/>
            <a:ext cx="8112643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/>
              <a:t>Municipios en su Primer Año: </a:t>
            </a:r>
          </a:p>
          <a:p>
            <a:endParaRPr lang="es-MX" b="1" dirty="0"/>
          </a:p>
          <a:p>
            <a:r>
              <a:rPr lang="es-MX" sz="1700" dirty="0"/>
              <a:t>Una vez registrados podrán capturar su diagnóstico:</a:t>
            </a:r>
          </a:p>
          <a:p>
            <a:r>
              <a:rPr lang="es-MX" sz="1700" dirty="0"/>
              <a:t> • Municipios registrados el año pasado, pero que por alguna razón no concluyeron su diagnóstico o no fueron revisados (por lo tanto no fue validada su participación); es importante reiterar que éstos municipios fueron dados de baja del </a:t>
            </a:r>
            <a:r>
              <a:rPr lang="es-MX" sz="1700" dirty="0" err="1"/>
              <a:t>SiGuía</a:t>
            </a:r>
            <a:r>
              <a:rPr lang="es-MX" sz="1700" dirty="0"/>
              <a:t>, pero su Acta de Cabildo es válida durante todo el período de su administración y solo deben presentar designación de enlace actualizada.</a:t>
            </a:r>
          </a:p>
          <a:p>
            <a:r>
              <a:rPr lang="es-MX" sz="1700" dirty="0"/>
              <a:t> • Municipios interesados en implementar la Guía 2022 – 2024 por vez primera.</a:t>
            </a:r>
          </a:p>
        </p:txBody>
      </p:sp>
    </p:spTree>
    <p:extLst>
      <p:ext uri="{BB962C8B-B14F-4D97-AF65-F5344CB8AC3E}">
        <p14:creationId xmlns:p14="http://schemas.microsoft.com/office/powerpoint/2010/main" val="249634456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Marcador de texto 1"/>
          <p:cNvSpPr>
            <a:spLocks noGrp="1"/>
          </p:cNvSpPr>
          <p:nvPr>
            <p:ph type="body" sz="quarter" idx="13"/>
          </p:nvPr>
        </p:nvSpPr>
        <p:spPr>
          <a:xfrm>
            <a:off x="7938" y="715963"/>
            <a:ext cx="9144000" cy="16573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MX" altLang="es-MX" sz="4500" dirty="0"/>
              <a:t>Guía Consultiva de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MX" altLang="es-MX" sz="4500" dirty="0"/>
              <a:t>Desempeño Municipal 2020</a:t>
            </a:r>
          </a:p>
        </p:txBody>
      </p:sp>
      <p:sp>
        <p:nvSpPr>
          <p:cNvPr id="121859" name="Marcador de texto 2"/>
          <p:cNvSpPr>
            <a:spLocks noGrp="1"/>
          </p:cNvSpPr>
          <p:nvPr>
            <p:ph type="body" sz="quarter" idx="14"/>
          </p:nvPr>
        </p:nvSpPr>
        <p:spPr>
          <a:xfrm>
            <a:off x="1116013" y="4029075"/>
            <a:ext cx="6911975" cy="1144588"/>
          </a:xfrm>
        </p:spPr>
        <p:txBody>
          <a:bodyPr/>
          <a:lstStyle/>
          <a:p>
            <a:r>
              <a:rPr lang="es-MX" altLang="es-MX" sz="3400" dirty="0"/>
              <a:t>Buenas practicas municipales </a:t>
            </a:r>
          </a:p>
        </p:txBody>
      </p:sp>
      <p:pic>
        <p:nvPicPr>
          <p:cNvPr id="121860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2451101"/>
            <a:ext cx="29210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807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8383AC02-41C5-2A07-747E-25A08EFD9464}"/>
              </a:ext>
            </a:extLst>
          </p:cNvPr>
          <p:cNvSpPr txBox="1"/>
          <p:nvPr/>
        </p:nvSpPr>
        <p:spPr>
          <a:xfrm>
            <a:off x="4322619" y="321025"/>
            <a:ext cx="38792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b="1" dirty="0"/>
              <a:t>Buenas Prácticas Municipales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CF21A88-88F8-EC64-8BDD-05A5256EF9B7}"/>
              </a:ext>
            </a:extLst>
          </p:cNvPr>
          <p:cNvSpPr txBox="1"/>
          <p:nvPr/>
        </p:nvSpPr>
        <p:spPr>
          <a:xfrm>
            <a:off x="436417" y="2013927"/>
            <a:ext cx="4073238" cy="1200329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es-MX" b="1" dirty="0"/>
              <a:t>Modelo que pretende identificar las mejores acciones con valor y resultados, generadas por los Municipios.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A3421CD-DA1E-8F66-60CE-744B5BE97A22}"/>
              </a:ext>
            </a:extLst>
          </p:cNvPr>
          <p:cNvSpPr txBox="1"/>
          <p:nvPr/>
        </p:nvSpPr>
        <p:spPr>
          <a:xfrm>
            <a:off x="374072" y="3660108"/>
            <a:ext cx="4197928" cy="1754326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es-MX" dirty="0"/>
              <a:t>Resultados 2019 - 2022 </a:t>
            </a:r>
          </a:p>
          <a:p>
            <a:r>
              <a:rPr lang="es-MX" dirty="0"/>
              <a:t>• 5 ediciones (convocatorias) </a:t>
            </a:r>
          </a:p>
          <a:p>
            <a:r>
              <a:rPr lang="es-MX" dirty="0"/>
              <a:t>• 29 propuestas reconocidas  Banco de Buenas Prácticas: </a:t>
            </a:r>
          </a:p>
          <a:p>
            <a:endParaRPr lang="es-MX" dirty="0"/>
          </a:p>
          <a:p>
            <a:r>
              <a:rPr lang="es-MX" dirty="0"/>
              <a:t>www.siglo.inafed.gob.mx/siguia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644F2DC-C8F0-256A-51BD-EB8E6792028E}"/>
              </a:ext>
            </a:extLst>
          </p:cNvPr>
          <p:cNvSpPr txBox="1"/>
          <p:nvPr/>
        </p:nvSpPr>
        <p:spPr>
          <a:xfrm>
            <a:off x="4634347" y="1644595"/>
            <a:ext cx="4197928" cy="261610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s-MX" sz="1600" b="1" dirty="0"/>
              <a:t>• 19 de junio: publicación de la convocatoria dirigida a municipios con diagnóstico o actualización capturada en el </a:t>
            </a:r>
            <a:r>
              <a:rPr lang="es-MX" sz="1600" b="1" dirty="0" err="1"/>
              <a:t>SiGuía</a:t>
            </a:r>
            <a:r>
              <a:rPr lang="es-MX" sz="1600" b="1" dirty="0"/>
              <a:t>. </a:t>
            </a:r>
          </a:p>
          <a:p>
            <a:r>
              <a:rPr lang="es-MX" sz="1600" b="1" dirty="0"/>
              <a:t>• 8 de septiembre: último día para recibir propuestas</a:t>
            </a:r>
          </a:p>
          <a:p>
            <a:r>
              <a:rPr lang="es-MX" sz="1600" b="1" dirty="0"/>
              <a:t> • Septiembre / Noviembre: proceso de revisión y evaluación.</a:t>
            </a:r>
          </a:p>
          <a:p>
            <a:r>
              <a:rPr lang="es-MX" sz="1600" b="1" dirty="0"/>
              <a:t> • Diciembre: publicación de resultados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B969D6EB-C62D-6028-A03E-F1CB186F0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348" y="4507047"/>
            <a:ext cx="4197927" cy="1866931"/>
          </a:xfrm>
          <a:prstGeom prst="rect">
            <a:avLst/>
          </a:prstGeom>
        </p:spPr>
      </p:pic>
      <p:pic>
        <p:nvPicPr>
          <p:cNvPr id="18" name="Imagen 3">
            <a:extLst>
              <a:ext uri="{FF2B5EF4-FFF2-40B4-BE49-F238E27FC236}">
                <a16:creationId xmlns:a16="http://schemas.microsoft.com/office/drawing/2014/main" id="{2468B7E6-5655-BE6C-67F8-7B69EFB0B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09" y="457162"/>
            <a:ext cx="29210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41D6A6-BDE7-84D9-7130-60F9154E3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53" y="806188"/>
            <a:ext cx="6045798" cy="753669"/>
          </a:xfrm>
        </p:spPr>
        <p:txBody>
          <a:bodyPr>
            <a:normAutofit/>
          </a:bodyPr>
          <a:lstStyle/>
          <a:p>
            <a:r>
              <a:rPr lang="es-ES" sz="1800" u="sng" dirty="0"/>
              <a:t>Revisión de Indicadores de Desempeño Anual</a:t>
            </a:r>
            <a:endParaRPr lang="es-MX" sz="1800" u="sng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83B2A23-5ECD-84E1-52FB-7E709631CC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7" y="1945271"/>
            <a:ext cx="7886700" cy="2841882"/>
          </a:xfrm>
        </p:spPr>
      </p:pic>
    </p:spTree>
    <p:extLst>
      <p:ext uri="{BB962C8B-B14F-4D97-AF65-F5344CB8AC3E}">
        <p14:creationId xmlns:p14="http://schemas.microsoft.com/office/powerpoint/2010/main" val="1717258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FBBFF-96C3-7B11-D918-3982181D3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ítulo 4">
            <a:extLst>
              <a:ext uri="{FF2B5EF4-FFF2-40B4-BE49-F238E27FC236}">
                <a16:creationId xmlns:a16="http://schemas.microsoft.com/office/drawing/2014/main" id="{8FB6ADD2-292C-7B92-8210-78ACEE3B5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dirty="0"/>
              <a:t> </a:t>
            </a:r>
          </a:p>
        </p:txBody>
      </p:sp>
      <p:sp>
        <p:nvSpPr>
          <p:cNvPr id="6" name="Marcador de texto 1">
            <a:extLst>
              <a:ext uri="{FF2B5EF4-FFF2-40B4-BE49-F238E27FC236}">
                <a16:creationId xmlns:a16="http://schemas.microsoft.com/office/drawing/2014/main" id="{91360B39-4F74-86B1-A101-68C0D6CAF8B9}"/>
              </a:ext>
            </a:extLst>
          </p:cNvPr>
          <p:cNvSpPr txBox="1">
            <a:spLocks/>
          </p:cNvSpPr>
          <p:nvPr/>
        </p:nvSpPr>
        <p:spPr>
          <a:xfrm>
            <a:off x="2676926" y="235847"/>
            <a:ext cx="3083218" cy="6688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s-MX" sz="4400" dirty="0">
                <a:solidFill>
                  <a:schemeClr val="accent6">
                    <a:lumMod val="75000"/>
                  </a:schemeClr>
                </a:solidFill>
                <a:latin typeface="Montserrat SemiBold" panose="00000700000000000000" pitchFamily="2" charset="0"/>
              </a:rPr>
              <a:t>Gracias!</a:t>
            </a:r>
            <a:endParaRPr lang="es-MX" sz="3700" dirty="0">
              <a:solidFill>
                <a:schemeClr val="accent6">
                  <a:lumMod val="75000"/>
                </a:schemeClr>
              </a:solidFill>
              <a:latin typeface="Montserrat SemiBold" panose="00000700000000000000" pitchFamily="2" charset="0"/>
            </a:endParaRPr>
          </a:p>
        </p:txBody>
      </p:sp>
      <p:sp>
        <p:nvSpPr>
          <p:cNvPr id="144388" name="1 Rectángulo">
            <a:extLst>
              <a:ext uri="{FF2B5EF4-FFF2-40B4-BE49-F238E27FC236}">
                <a16:creationId xmlns:a16="http://schemas.microsoft.com/office/drawing/2014/main" id="{5D4CD6EA-863C-A65B-1949-4F5AC81F7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32350"/>
            <a:ext cx="9144000" cy="1846659"/>
          </a:xfrm>
          <a:prstGeom prst="rect">
            <a:avLst/>
          </a:prstGeom>
          <a:solidFill>
            <a:srgbClr val="205C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2C2C2C"/>
                </a:solidFill>
                <a:latin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2C2C2C"/>
                </a:solidFill>
                <a:latin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2C2C2C"/>
                </a:solidFill>
                <a:latin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2C2C2C"/>
                </a:solidFill>
                <a:latin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2C2C2C"/>
                </a:solidFill>
                <a:latin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C2C2C"/>
                </a:solidFill>
                <a:latin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C2C2C"/>
                </a:solidFill>
                <a:latin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C2C2C"/>
                </a:solidFill>
                <a:latin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C2C2C"/>
                </a:solidFill>
                <a:latin typeface="Montserrat" panose="00000500000000000000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8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Medios de Comunicación: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1800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8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Capacitación:777-119-1774                             Correo electrónico: capacitaidefomm@gmail.com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2000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2000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0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          Página INAFED: siglo.inafed.gob.mx</a:t>
            </a:r>
            <a:r>
              <a:rPr lang="es-MX" altLang="es-MX" sz="14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63A5557-E47D-5DE5-D798-40F9E71CB0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1034"/>
            <a:ext cx="1452282" cy="1567875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C4648B-9BD9-1963-824E-9230021825F3}"/>
              </a:ext>
            </a:extLst>
          </p:cNvPr>
          <p:cNvSpPr txBox="1">
            <a:spLocks/>
          </p:cNvSpPr>
          <p:nvPr/>
        </p:nvSpPr>
        <p:spPr>
          <a:xfrm>
            <a:off x="2080932" y="1280184"/>
            <a:ext cx="5587734" cy="499698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2C2C2C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C2C2C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2C2C2C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2C2C2C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2C2C2C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altLang="es-MX" dirty="0">
                <a:solidFill>
                  <a:schemeClr val="accent3">
                    <a:lumMod val="75000"/>
                  </a:schemeClr>
                </a:solidFill>
              </a:rPr>
              <a:t>Arq. Ivar Ángel Barreto Alanís</a:t>
            </a: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FC87EB7E-9CEF-6819-273F-746C3E439AA2}"/>
              </a:ext>
            </a:extLst>
          </p:cNvPr>
          <p:cNvSpPr txBox="1">
            <a:spLocks/>
          </p:cNvSpPr>
          <p:nvPr/>
        </p:nvSpPr>
        <p:spPr>
          <a:xfrm>
            <a:off x="2259106" y="2672426"/>
            <a:ext cx="4764101" cy="499698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2C2C2C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C2C2C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2C2C2C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2C2C2C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2C2C2C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altLang="es-MX" sz="2400" dirty="0">
                <a:solidFill>
                  <a:schemeClr val="accent3">
                    <a:lumMod val="75000"/>
                  </a:schemeClr>
                </a:solidFill>
              </a:rPr>
              <a:t>Lic. Alfonso Echaniz Alarcón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7ACFD075-7C31-83E3-E21B-4B45DB5A56CC}"/>
              </a:ext>
            </a:extLst>
          </p:cNvPr>
          <p:cNvCxnSpPr/>
          <p:nvPr/>
        </p:nvCxnSpPr>
        <p:spPr>
          <a:xfrm>
            <a:off x="2266791" y="1723077"/>
            <a:ext cx="476410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0C9CE3D0-1914-7A28-CFFE-EA6A25F0BAFD}"/>
              </a:ext>
            </a:extLst>
          </p:cNvPr>
          <p:cNvSpPr txBox="1">
            <a:spLocks/>
          </p:cNvSpPr>
          <p:nvPr/>
        </p:nvSpPr>
        <p:spPr>
          <a:xfrm>
            <a:off x="2197634" y="1723077"/>
            <a:ext cx="5102197" cy="499698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2C2C2C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C2C2C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2C2C2C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2C2C2C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2C2C2C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es-MX" sz="1600" dirty="0">
                <a:solidFill>
                  <a:schemeClr val="accent3">
                    <a:lumMod val="75000"/>
                  </a:schemeClr>
                </a:solidFill>
              </a:rPr>
              <a:t>Director General del Instituto de Desarrollo y Fortalecimiento Municipal del Estado de Morelos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3913BB91-9728-4137-9770-D818031FF002}"/>
              </a:ext>
            </a:extLst>
          </p:cNvPr>
          <p:cNvCxnSpPr>
            <a:cxnSpLocks/>
          </p:cNvCxnSpPr>
          <p:nvPr/>
        </p:nvCxnSpPr>
        <p:spPr>
          <a:xfrm>
            <a:off x="2343631" y="3066502"/>
            <a:ext cx="430305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05D9423C-BA49-D472-1CA1-F6466AFCBB55}"/>
              </a:ext>
            </a:extLst>
          </p:cNvPr>
          <p:cNvSpPr txBox="1">
            <a:spLocks/>
          </p:cNvSpPr>
          <p:nvPr/>
        </p:nvSpPr>
        <p:spPr>
          <a:xfrm>
            <a:off x="2080932" y="3101065"/>
            <a:ext cx="5102197" cy="499698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2C2C2C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C2C2C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2C2C2C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2C2C2C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2C2C2C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es-MX" sz="1600" dirty="0">
                <a:solidFill>
                  <a:schemeClr val="accent3">
                    <a:lumMod val="75000"/>
                  </a:schemeClr>
                </a:solidFill>
              </a:rPr>
              <a:t>Director de Capacitación y Formación Profesional del IDEFOMM</a:t>
            </a:r>
          </a:p>
        </p:txBody>
      </p:sp>
    </p:spTree>
    <p:extLst>
      <p:ext uri="{BB962C8B-B14F-4D97-AF65-F5344CB8AC3E}">
        <p14:creationId xmlns:p14="http://schemas.microsoft.com/office/powerpoint/2010/main" val="2395165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0" y="357188"/>
            <a:ext cx="9144000" cy="430371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285C4D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MX" sz="4400" i="1" dirty="0">
                <a:solidFill>
                  <a:schemeClr val="accent5">
                    <a:lumMod val="10000"/>
                    <a:lumOff val="90000"/>
                  </a:schemeClr>
                </a:solidFill>
              </a:rPr>
              <a:t>“Lo que no se evalúa, no se puede mejorar”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>
          <a:xfrm>
            <a:off x="80920" y="609387"/>
            <a:ext cx="8434387" cy="1123950"/>
          </a:xfrm>
        </p:spPr>
        <p:txBody>
          <a:bodyPr>
            <a:normAutofit/>
          </a:bodyPr>
          <a:lstStyle/>
          <a:p>
            <a:r>
              <a:rPr lang="es-MX" altLang="es-MX" sz="2800" dirty="0"/>
              <a:t>¿Qué es la Guía Consultiva de Desempeño Municipal ?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41263204"/>
              </p:ext>
            </p:extLst>
          </p:nvPr>
        </p:nvGraphicFramePr>
        <p:xfrm>
          <a:off x="1700937" y="1690690"/>
          <a:ext cx="7362143" cy="3229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ángulo 8"/>
          <p:cNvSpPr/>
          <p:nvPr/>
        </p:nvSpPr>
        <p:spPr>
          <a:xfrm>
            <a:off x="211138" y="204788"/>
            <a:ext cx="2466975" cy="3619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500" b="1" dirty="0"/>
              <a:t>Presentación</a:t>
            </a:r>
          </a:p>
        </p:txBody>
      </p:sp>
      <p:pic>
        <p:nvPicPr>
          <p:cNvPr id="24582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9" t="15742" r="30885" b="3551"/>
          <a:stretch>
            <a:fillRect/>
          </a:stretch>
        </p:blipFill>
        <p:spPr bwMode="auto">
          <a:xfrm>
            <a:off x="146202" y="2331677"/>
            <a:ext cx="1489496" cy="186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9" t="15742" r="30885" b="3551"/>
          <a:stretch>
            <a:fillRect/>
          </a:stretch>
        </p:blipFill>
        <p:spPr bwMode="auto">
          <a:xfrm>
            <a:off x="211629" y="2148626"/>
            <a:ext cx="2483895" cy="311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77BD19F-D5FB-62AA-B544-A637FF20DDEE}"/>
              </a:ext>
            </a:extLst>
          </p:cNvPr>
          <p:cNvSpPr txBox="1"/>
          <p:nvPr/>
        </p:nvSpPr>
        <p:spPr>
          <a:xfrm>
            <a:off x="3795824" y="598790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MX" sz="2000" b="1" dirty="0"/>
              <a:t>Guía Consultiva de Desempeño Municipal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FEC79C7-DE3E-F956-8FD5-72331CBBA880}"/>
              </a:ext>
            </a:extLst>
          </p:cNvPr>
          <p:cNvSpPr txBox="1"/>
          <p:nvPr/>
        </p:nvSpPr>
        <p:spPr>
          <a:xfrm>
            <a:off x="2907834" y="1797784"/>
            <a:ext cx="559272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dirty="0"/>
              <a:t>Instrumento de planeación diseñado para ayudar a los ayuntamientos a orientar su trabajo de manera ordenada, eficiente y enfocada a que cumplan con sus responsabilidades.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A40FFED-63EE-A8E3-1F1E-BC1AA0B6FA11}"/>
              </a:ext>
            </a:extLst>
          </p:cNvPr>
          <p:cNvSpPr txBox="1"/>
          <p:nvPr/>
        </p:nvSpPr>
        <p:spPr>
          <a:xfrm>
            <a:off x="2870789" y="3705856"/>
            <a:ext cx="5816011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/>
              <a:t>Objetivo: </a:t>
            </a:r>
          </a:p>
          <a:p>
            <a:r>
              <a:rPr lang="es-MX" sz="2000" dirty="0"/>
              <a:t>fortalecer las capacidades institucionales de las administraciones municipales y que las autoridades cuenten con información y datos para la eficiente toma de decisiones durante todo su periodo de gobierno</a:t>
            </a:r>
          </a:p>
        </p:txBody>
      </p:sp>
    </p:spTree>
    <p:extLst>
      <p:ext uri="{BB962C8B-B14F-4D97-AF65-F5344CB8AC3E}">
        <p14:creationId xmlns:p14="http://schemas.microsoft.com/office/powerpoint/2010/main" val="4192899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ángulo 60"/>
          <p:cNvSpPr/>
          <p:nvPr/>
        </p:nvSpPr>
        <p:spPr>
          <a:xfrm>
            <a:off x="8224838" y="876300"/>
            <a:ext cx="541337" cy="895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997280"/>
              </p:ext>
            </p:extLst>
          </p:nvPr>
        </p:nvGraphicFramePr>
        <p:xfrm>
          <a:off x="3323350" y="1268853"/>
          <a:ext cx="5442825" cy="4861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9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9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8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71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1487">
                <a:tc>
                  <a:txBody>
                    <a:bodyPr/>
                    <a:lstStyle/>
                    <a:p>
                      <a:r>
                        <a:rPr lang="es-MX" sz="1400" dirty="0"/>
                        <a:t>Nombre</a:t>
                      </a:r>
                    </a:p>
                  </a:txBody>
                  <a:tcPr marL="91456" marR="91456" marT="45719" marB="45719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Gestión</a:t>
                      </a:r>
                    </a:p>
                  </a:txBody>
                  <a:tcPr marL="91456" marR="91456" marT="45719" marB="45719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Desempeño</a:t>
                      </a:r>
                    </a:p>
                  </a:txBody>
                  <a:tcPr marL="91456" marR="91456" marT="45719" marB="45719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Total</a:t>
                      </a:r>
                    </a:p>
                  </a:txBody>
                  <a:tcPr marL="91456" marR="91456" marT="45719" marB="45719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/>
                    </a:p>
                  </a:txBody>
                  <a:tcPr marL="91456" marR="91456" marT="45719" marB="4571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421">
                <a:tc>
                  <a:txBody>
                    <a:bodyPr/>
                    <a:lstStyle/>
                    <a:p>
                      <a:r>
                        <a:rPr lang="es-MX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Organización</a:t>
                      </a:r>
                    </a:p>
                  </a:txBody>
                  <a:tcPr marL="91456" marR="91456" marT="45719" marB="45719" anchor="ctr"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12</a:t>
                      </a:r>
                    </a:p>
                  </a:txBody>
                  <a:tcPr marL="91456" marR="91456" marT="45719" marB="45719" anchor="ctr"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7</a:t>
                      </a:r>
                    </a:p>
                  </a:txBody>
                  <a:tcPr marL="91456" marR="91456" marT="45719" marB="45719" anchor="ctr"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</a:rPr>
                        <a:t>17</a:t>
                      </a:r>
                    </a:p>
                  </a:txBody>
                  <a:tcPr marL="91456" marR="91456" marT="45719" marB="45719" anchor="ctr">
                    <a:solidFill>
                      <a:srgbClr val="C31D3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Obligatorio</a:t>
                      </a:r>
                    </a:p>
                  </a:txBody>
                  <a:tcPr marL="91456" marR="91456" marT="45719" marB="4571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421">
                <a:tc>
                  <a:txBody>
                    <a:bodyPr/>
                    <a:lstStyle/>
                    <a:p>
                      <a:r>
                        <a:rPr lang="es-MX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Hacienda</a:t>
                      </a:r>
                    </a:p>
                  </a:txBody>
                  <a:tcPr marL="91456" marR="91456" marT="45719" marB="45719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</a:t>
                      </a:r>
                    </a:p>
                  </a:txBody>
                  <a:tcPr marL="91456" marR="91456" marT="45719" marB="45719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</a:t>
                      </a:r>
                    </a:p>
                  </a:txBody>
                  <a:tcPr marL="91456" marR="91456" marT="45719" marB="45719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</a:rPr>
                        <a:t>19</a:t>
                      </a:r>
                    </a:p>
                  </a:txBody>
                  <a:tcPr marL="91456" marR="91456" marT="45719" marB="45719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Obligatorio</a:t>
                      </a:r>
                    </a:p>
                  </a:txBody>
                  <a:tcPr marL="91456" marR="91456" marT="45719" marB="4571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635">
                <a:tc>
                  <a:txBody>
                    <a:bodyPr/>
                    <a:lstStyle/>
                    <a:p>
                      <a:r>
                        <a:rPr lang="es-MX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Gestión del territorio</a:t>
                      </a:r>
                    </a:p>
                  </a:txBody>
                  <a:tcPr marL="91456" marR="91456" marT="45719" marB="45719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14</a:t>
                      </a:r>
                    </a:p>
                  </a:txBody>
                  <a:tcPr marL="91456" marR="91456" marT="45719" marB="45719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 marL="91456" marR="91456" marT="45719" marB="45719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</a:rPr>
                        <a:t>17</a:t>
                      </a:r>
                    </a:p>
                  </a:txBody>
                  <a:tcPr marL="91456" marR="91456" marT="45719" marB="45719" anchor="ctr">
                    <a:solidFill>
                      <a:srgbClr val="FF9D3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Opcional</a:t>
                      </a:r>
                    </a:p>
                  </a:txBody>
                  <a:tcPr marL="91456" marR="91456" marT="45719" marB="4571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635">
                <a:tc>
                  <a:txBody>
                    <a:bodyPr/>
                    <a:lstStyle/>
                    <a:p>
                      <a:r>
                        <a:rPr lang="es-MX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Servicios públicos</a:t>
                      </a:r>
                    </a:p>
                  </a:txBody>
                  <a:tcPr marL="91456" marR="91456" marT="45719" marB="45719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8</a:t>
                      </a:r>
                    </a:p>
                  </a:txBody>
                  <a:tcPr marL="91456" marR="91456" marT="45719" marB="45719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</a:t>
                      </a:r>
                    </a:p>
                  </a:txBody>
                  <a:tcPr marL="91456" marR="91456" marT="45719" marB="45719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</a:rPr>
                        <a:t>18</a:t>
                      </a:r>
                    </a:p>
                  </a:txBody>
                  <a:tcPr marL="91456" marR="91456" marT="45719" marB="45719" anchor="ctr">
                    <a:solidFill>
                      <a:srgbClr val="30BFE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Opcional</a:t>
                      </a:r>
                    </a:p>
                  </a:txBody>
                  <a:tcPr marL="91456" marR="91456" marT="45719" marB="4571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635">
                <a:tc>
                  <a:txBody>
                    <a:bodyPr/>
                    <a:lstStyle/>
                    <a:p>
                      <a:r>
                        <a:rPr lang="es-MX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Medio ambiente</a:t>
                      </a:r>
                    </a:p>
                  </a:txBody>
                  <a:tcPr marL="91456" marR="91456" marT="45719" marB="45719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</a:t>
                      </a:r>
                    </a:p>
                  </a:txBody>
                  <a:tcPr marL="91456" marR="91456" marT="45719" marB="45719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 marL="91456" marR="91456" marT="45719" marB="45719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 marL="91456" marR="91456" marT="45719" marB="45719" anchor="ctr">
                    <a:solidFill>
                      <a:srgbClr val="5AC03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Opcional</a:t>
                      </a:r>
                    </a:p>
                  </a:txBody>
                  <a:tcPr marL="91456" marR="91456" marT="45719" marB="4571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635">
                <a:tc>
                  <a:txBody>
                    <a:bodyPr/>
                    <a:lstStyle/>
                    <a:p>
                      <a:r>
                        <a:rPr lang="es-MX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Desarrollo social</a:t>
                      </a:r>
                    </a:p>
                  </a:txBody>
                  <a:tcPr marL="91456" marR="91456" marT="45719" marB="45719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16</a:t>
                      </a:r>
                    </a:p>
                  </a:txBody>
                  <a:tcPr marL="91456" marR="91456" marT="45719" marB="45719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marL="91456" marR="91456" marT="45719" marB="45719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 marL="91456" marR="91456" marT="45719" marB="45719" anchor="ctr">
                    <a:solidFill>
                      <a:srgbClr val="DB1C6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Opcional</a:t>
                      </a:r>
                    </a:p>
                  </a:txBody>
                  <a:tcPr marL="91456" marR="91456" marT="45719" marB="4571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6635">
                <a:tc>
                  <a:txBody>
                    <a:bodyPr/>
                    <a:lstStyle/>
                    <a:p>
                      <a:r>
                        <a:rPr lang="es-MX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Desarrollo económico</a:t>
                      </a:r>
                    </a:p>
                  </a:txBody>
                  <a:tcPr marL="91456" marR="91456" marT="45719" marB="45719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8</a:t>
                      </a:r>
                    </a:p>
                  </a:txBody>
                  <a:tcPr marL="91456" marR="91456" marT="45719" marB="45719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 marL="91456" marR="91456" marT="45719" marB="45719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 marL="91456" marR="91456" marT="45719" marB="45719" anchor="ctr">
                    <a:solidFill>
                      <a:srgbClr val="9C143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Opcional</a:t>
                      </a:r>
                    </a:p>
                  </a:txBody>
                  <a:tcPr marL="91456" marR="91456" marT="45719" marB="4571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6635">
                <a:tc>
                  <a:txBody>
                    <a:bodyPr/>
                    <a:lstStyle/>
                    <a:p>
                      <a:r>
                        <a:rPr lang="es-MX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Gobierno abierto</a:t>
                      </a:r>
                    </a:p>
                  </a:txBody>
                  <a:tcPr marL="91456" marR="91456" marT="45719" marB="45719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 marL="91456" marR="91456" marT="45719" marB="45719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 marL="91456" marR="91456" marT="45719" marB="45719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marL="91456" marR="91456" marT="45719" marB="45719" anchor="ctr">
                    <a:solidFill>
                      <a:srgbClr val="0B6A9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Obligatorio</a:t>
                      </a:r>
                    </a:p>
                  </a:txBody>
                  <a:tcPr marL="91456" marR="91456" marT="45719" marB="4571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088">
                <a:tc>
                  <a:txBody>
                    <a:bodyPr/>
                    <a:lstStyle/>
                    <a:p>
                      <a:endParaRPr lang="es-MX" sz="1800" b="1" dirty="0"/>
                    </a:p>
                  </a:txBody>
                  <a:tcPr marL="91456" marR="91456" marT="45719" marB="4571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</a:rPr>
                        <a:t>80</a:t>
                      </a:r>
                    </a:p>
                  </a:txBody>
                  <a:tcPr marL="91456" marR="91456" marT="45719" marB="45719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</a:rPr>
                        <a:t>35</a:t>
                      </a:r>
                    </a:p>
                  </a:txBody>
                  <a:tcPr marL="91456" marR="91456" marT="45719" marB="45719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</a:rPr>
                        <a:t>115</a:t>
                      </a:r>
                    </a:p>
                  </a:txBody>
                  <a:tcPr marL="91456" marR="91456" marT="45719" marB="45719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6" marR="91456" marT="45719" marB="4571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3796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092" y="5035951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6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789" y="1473993"/>
            <a:ext cx="5953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68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09" y="2487773"/>
            <a:ext cx="56356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69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660" y="2962913"/>
            <a:ext cx="592137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70" name="Imagen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444" y="3482815"/>
            <a:ext cx="6492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71" name="Imagen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15" y="4001130"/>
            <a:ext cx="64928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72" name="Imagen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315" y="4530649"/>
            <a:ext cx="63023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73" name="Título 1"/>
          <p:cNvSpPr>
            <a:spLocks noGrp="1"/>
          </p:cNvSpPr>
          <p:nvPr>
            <p:ph type="title"/>
          </p:nvPr>
        </p:nvSpPr>
        <p:spPr>
          <a:xfrm>
            <a:off x="3765262" y="321470"/>
            <a:ext cx="4459576" cy="486568"/>
          </a:xfrm>
        </p:spPr>
        <p:txBody>
          <a:bodyPr anchor="t">
            <a:normAutofit/>
          </a:bodyPr>
          <a:lstStyle/>
          <a:p>
            <a:r>
              <a:rPr lang="es-MX" altLang="es-MX" sz="2800" dirty="0"/>
              <a:t>¿Cuántos indicadores?</a:t>
            </a:r>
            <a:endParaRPr lang="es-MX" altLang="es-MX" sz="2000" dirty="0"/>
          </a:p>
        </p:txBody>
      </p:sp>
      <p:sp>
        <p:nvSpPr>
          <p:cNvPr id="58" name="Rectángulo 57"/>
          <p:cNvSpPr/>
          <p:nvPr/>
        </p:nvSpPr>
        <p:spPr>
          <a:xfrm>
            <a:off x="3174079" y="5690406"/>
            <a:ext cx="1720483" cy="43932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b="1" dirty="0">
                <a:solidFill>
                  <a:schemeClr val="bg1"/>
                </a:solidFill>
              </a:rPr>
              <a:t>8 Módulos</a:t>
            </a:r>
          </a:p>
        </p:txBody>
      </p:sp>
      <p:pic>
        <p:nvPicPr>
          <p:cNvPr id="37976" name="Imagen 5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34" y="1980883"/>
            <a:ext cx="563563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ángulo 16"/>
          <p:cNvSpPr/>
          <p:nvPr/>
        </p:nvSpPr>
        <p:spPr>
          <a:xfrm>
            <a:off x="211138" y="204788"/>
            <a:ext cx="2466975" cy="3619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500" b="1" dirty="0"/>
              <a:t>Presentación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80A3F9-E303-9544-E99F-6B8952434A1D}"/>
              </a:ext>
            </a:extLst>
          </p:cNvPr>
          <p:cNvSpPr txBox="1"/>
          <p:nvPr/>
        </p:nvSpPr>
        <p:spPr>
          <a:xfrm>
            <a:off x="85060" y="1723195"/>
            <a:ext cx="2589255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b="1" dirty="0"/>
              <a:t>Cada Módulo permite dar un seguimiento a los temas prioritarios y acciones de</a:t>
            </a:r>
          </a:p>
          <a:p>
            <a:pPr algn="ctr"/>
            <a:r>
              <a:rPr lang="es-MX" sz="1600" b="1" dirty="0"/>
              <a:t> capacitación. </a:t>
            </a:r>
          </a:p>
          <a:p>
            <a:endParaRPr lang="es-MX" dirty="0"/>
          </a:p>
          <a:p>
            <a:endParaRPr lang="es-MX" dirty="0"/>
          </a:p>
          <a:p>
            <a:r>
              <a:rPr lang="es-MX" b="1" dirty="0"/>
              <a:t>• 8 Módulos </a:t>
            </a:r>
          </a:p>
          <a:p>
            <a:r>
              <a:rPr lang="es-MX" b="1" dirty="0"/>
              <a:t>• 31 Temas. </a:t>
            </a:r>
          </a:p>
          <a:p>
            <a:r>
              <a:rPr lang="es-MX" b="1" dirty="0"/>
              <a:t>• 115 Indicadores</a:t>
            </a:r>
          </a:p>
          <a:p>
            <a:r>
              <a:rPr lang="es-MX" b="1" dirty="0"/>
              <a:t> (80 de gestión y 35 de desempeño).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/>
          <p:cNvSpPr>
            <a:spLocks noGrp="1"/>
          </p:cNvSpPr>
          <p:nvPr>
            <p:ph type="title"/>
          </p:nvPr>
        </p:nvSpPr>
        <p:spPr>
          <a:xfrm>
            <a:off x="2428730" y="669926"/>
            <a:ext cx="5837237" cy="618548"/>
          </a:xfrm>
        </p:spPr>
        <p:txBody>
          <a:bodyPr>
            <a:normAutofit/>
          </a:bodyPr>
          <a:lstStyle/>
          <a:p>
            <a:r>
              <a:rPr lang="es-MX" altLang="es-MX" sz="3200" dirty="0"/>
              <a:t>¿Cómo se estructura?</a:t>
            </a:r>
          </a:p>
        </p:txBody>
      </p:sp>
      <p:grpSp>
        <p:nvGrpSpPr>
          <p:cNvPr id="30723" name="Grupo 5"/>
          <p:cNvGrpSpPr>
            <a:grpSpLocks/>
          </p:cNvGrpSpPr>
          <p:nvPr/>
        </p:nvGrpSpPr>
        <p:grpSpPr bwMode="auto">
          <a:xfrm>
            <a:off x="211138" y="1883711"/>
            <a:ext cx="8669626" cy="2719387"/>
            <a:chOff x="0" y="2315190"/>
            <a:chExt cx="9144000" cy="2858795"/>
          </a:xfrm>
        </p:grpSpPr>
        <p:pic>
          <p:nvPicPr>
            <p:cNvPr id="30726" name="Imagen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15190"/>
              <a:ext cx="9144000" cy="2858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ángulo 4"/>
            <p:cNvSpPr/>
            <p:nvPr/>
          </p:nvSpPr>
          <p:spPr>
            <a:xfrm>
              <a:off x="227013" y="4685085"/>
              <a:ext cx="1617662" cy="2841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1400" b="1" dirty="0">
                  <a:solidFill>
                    <a:srgbClr val="C31D31"/>
                  </a:solidFill>
                </a:rPr>
                <a:t>1. Organización</a:t>
              </a:r>
            </a:p>
          </p:txBody>
        </p:sp>
        <p:sp>
          <p:nvSpPr>
            <p:cNvPr id="78" name="Rectángulo 77"/>
            <p:cNvSpPr/>
            <p:nvPr/>
          </p:nvSpPr>
          <p:spPr>
            <a:xfrm>
              <a:off x="1228725" y="2418367"/>
              <a:ext cx="1617663" cy="2825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1400" b="1" dirty="0">
                  <a:solidFill>
                    <a:srgbClr val="FFC000"/>
                  </a:solidFill>
                </a:rPr>
                <a:t>2. Hacienda</a:t>
              </a:r>
            </a:p>
          </p:txBody>
        </p:sp>
        <p:sp>
          <p:nvSpPr>
            <p:cNvPr id="79" name="Rectángulo 78"/>
            <p:cNvSpPr/>
            <p:nvPr/>
          </p:nvSpPr>
          <p:spPr>
            <a:xfrm>
              <a:off x="2230438" y="4742229"/>
              <a:ext cx="1619250" cy="2841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1400" b="1" dirty="0">
                  <a:solidFill>
                    <a:srgbClr val="FF9D3C"/>
                  </a:solidFill>
                </a:rPr>
                <a:t>3. Gestión del Territorio</a:t>
              </a:r>
            </a:p>
          </p:txBody>
        </p:sp>
        <p:sp>
          <p:nvSpPr>
            <p:cNvPr id="80" name="Rectángulo 79"/>
            <p:cNvSpPr/>
            <p:nvPr/>
          </p:nvSpPr>
          <p:spPr>
            <a:xfrm>
              <a:off x="3225800" y="2361223"/>
              <a:ext cx="1619250" cy="2825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1400" b="1" dirty="0">
                  <a:solidFill>
                    <a:srgbClr val="30BFE1"/>
                  </a:solidFill>
                </a:rPr>
                <a:t>4. Servicios Públicos</a:t>
              </a:r>
            </a:p>
          </p:txBody>
        </p:sp>
        <p:sp>
          <p:nvSpPr>
            <p:cNvPr id="81" name="Rectángulo 80"/>
            <p:cNvSpPr/>
            <p:nvPr/>
          </p:nvSpPr>
          <p:spPr>
            <a:xfrm>
              <a:off x="4233863" y="4766039"/>
              <a:ext cx="1619250" cy="2841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1400" b="1" dirty="0">
                  <a:solidFill>
                    <a:srgbClr val="5AC038"/>
                  </a:solidFill>
                </a:rPr>
                <a:t>5. Medio Ambiente</a:t>
              </a:r>
            </a:p>
          </p:txBody>
        </p:sp>
        <p:sp>
          <p:nvSpPr>
            <p:cNvPr id="82" name="Rectángulo 81"/>
            <p:cNvSpPr/>
            <p:nvPr/>
          </p:nvSpPr>
          <p:spPr>
            <a:xfrm>
              <a:off x="5235575" y="2361223"/>
              <a:ext cx="1617663" cy="2825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1400" b="1" dirty="0">
                  <a:solidFill>
                    <a:srgbClr val="DB1C69"/>
                  </a:solidFill>
                </a:rPr>
                <a:t>6. Desarrollo Social</a:t>
              </a:r>
            </a:p>
          </p:txBody>
        </p:sp>
        <p:sp>
          <p:nvSpPr>
            <p:cNvPr id="83" name="Rectángulo 82"/>
            <p:cNvSpPr/>
            <p:nvPr/>
          </p:nvSpPr>
          <p:spPr>
            <a:xfrm>
              <a:off x="6237288" y="4766039"/>
              <a:ext cx="1619250" cy="2841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1400" b="1" dirty="0">
                  <a:solidFill>
                    <a:srgbClr val="9C143C"/>
                  </a:solidFill>
                </a:rPr>
                <a:t>7. Desarrollo Económico</a:t>
              </a:r>
            </a:p>
          </p:txBody>
        </p:sp>
        <p:sp>
          <p:nvSpPr>
            <p:cNvPr id="84" name="Rectángulo 83"/>
            <p:cNvSpPr/>
            <p:nvPr/>
          </p:nvSpPr>
          <p:spPr>
            <a:xfrm>
              <a:off x="7245350" y="2354874"/>
              <a:ext cx="1619250" cy="2841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1400" b="1" dirty="0">
                  <a:solidFill>
                    <a:srgbClr val="0B6A98"/>
                  </a:solidFill>
                </a:rPr>
                <a:t>8. Gobierno Abierto</a:t>
              </a:r>
            </a:p>
          </p:txBody>
        </p:sp>
      </p:grpSp>
      <p:sp>
        <p:nvSpPr>
          <p:cNvPr id="7" name="Rectángulo 6"/>
          <p:cNvSpPr/>
          <p:nvPr/>
        </p:nvSpPr>
        <p:spPr>
          <a:xfrm>
            <a:off x="211138" y="4661190"/>
            <a:ext cx="8808171" cy="159861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MX" sz="2000" b="1" dirty="0">
                <a:solidFill>
                  <a:schemeClr val="bg1"/>
                </a:solidFill>
              </a:rPr>
              <a:t>Cada Módulo busca contribuir a: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MX" sz="2000" b="1" dirty="0">
                <a:solidFill>
                  <a:schemeClr val="bg1"/>
                </a:solidFill>
              </a:rPr>
              <a:t>Facilitar el cumplimiento de la normatividad aplicable.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MX" sz="2000" b="1" dirty="0">
                <a:solidFill>
                  <a:schemeClr val="bg1"/>
                </a:solidFill>
              </a:rPr>
              <a:t>Atender los Objetivos de Desarrollo Sostenible de la Agenda 2030.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MX" sz="2000" b="1" dirty="0">
                <a:solidFill>
                  <a:schemeClr val="bg1"/>
                </a:solidFill>
              </a:rPr>
              <a:t>Generar “Buenas Prácticas” de Gestión Municipal.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211138" y="204788"/>
            <a:ext cx="2466975" cy="3619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500" b="1" dirty="0"/>
              <a:t>Presentación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/>
              <a:t>¿Cuáles son los temas?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12713" y="1601788"/>
            <a:ext cx="2106612" cy="4425950"/>
          </a:xfrm>
          <a:prstGeom prst="rect">
            <a:avLst/>
          </a:prstGeom>
          <a:gradFill flip="none" rotWithShape="1">
            <a:gsLst>
              <a:gs pos="0">
                <a:srgbClr val="C31D31"/>
              </a:gs>
              <a:gs pos="97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>
              <a:defRPr/>
            </a:pPr>
            <a:endParaRPr lang="es-MX" b="1" dirty="0">
              <a:solidFill>
                <a:schemeClr val="bg1"/>
              </a:solidFill>
            </a:endParaRPr>
          </a:p>
          <a:p>
            <a:pPr algn="r">
              <a:defRPr/>
            </a:pPr>
            <a:endParaRPr lang="es-MX" b="1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s-MX" b="1" dirty="0">
                <a:solidFill>
                  <a:srgbClr val="C31D31"/>
                </a:solidFill>
              </a:rPr>
              <a:t>Módulo 1</a:t>
            </a:r>
          </a:p>
          <a:p>
            <a:pPr algn="r">
              <a:defRPr/>
            </a:pPr>
            <a:r>
              <a:rPr lang="es-MX" b="1" dirty="0">
                <a:solidFill>
                  <a:srgbClr val="C31D31"/>
                </a:solidFill>
              </a:rPr>
              <a:t>Organización</a:t>
            </a:r>
          </a:p>
          <a:p>
            <a:pPr algn="ctr">
              <a:defRPr/>
            </a:pPr>
            <a:endParaRPr lang="es-MX" dirty="0">
              <a:solidFill>
                <a:srgbClr val="C31D31"/>
              </a:solidFill>
            </a:endParaRPr>
          </a:p>
          <a:p>
            <a:pPr algn="ctr">
              <a:defRPr/>
            </a:pPr>
            <a:endParaRPr lang="es-MX" dirty="0">
              <a:solidFill>
                <a:srgbClr val="C31D3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MX" sz="17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MX" sz="17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s-MX" sz="1600" b="1" dirty="0">
                <a:solidFill>
                  <a:schemeClr val="bg1"/>
                </a:solidFill>
              </a:rPr>
              <a:t>1.1. Estructura</a:t>
            </a:r>
          </a:p>
          <a:p>
            <a:pPr>
              <a:defRPr/>
            </a:pPr>
            <a:r>
              <a:rPr lang="es-MX" sz="1600" b="1" dirty="0">
                <a:solidFill>
                  <a:schemeClr val="bg1"/>
                </a:solidFill>
              </a:rPr>
              <a:t>1.2. Planeación</a:t>
            </a:r>
          </a:p>
          <a:p>
            <a:pPr>
              <a:defRPr/>
            </a:pPr>
            <a:r>
              <a:rPr lang="es-MX" sz="1600" b="1" dirty="0">
                <a:solidFill>
                  <a:schemeClr val="bg1"/>
                </a:solidFill>
              </a:rPr>
              <a:t>1.3. Controlaría</a:t>
            </a:r>
          </a:p>
          <a:p>
            <a:pPr>
              <a:defRPr/>
            </a:pPr>
            <a:r>
              <a:rPr lang="es-MX" sz="1600" b="1" dirty="0">
                <a:solidFill>
                  <a:schemeClr val="bg1"/>
                </a:solidFill>
              </a:rPr>
              <a:t>1.4. Capacitación 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2344738" y="1601788"/>
            <a:ext cx="2179637" cy="4425950"/>
          </a:xfrm>
          <a:prstGeom prst="rect">
            <a:avLst/>
          </a:prstGeom>
          <a:gradFill>
            <a:gsLst>
              <a:gs pos="0">
                <a:srgbClr val="FFC000"/>
              </a:gs>
              <a:gs pos="97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>
              <a:defRPr/>
            </a:pPr>
            <a:endParaRPr lang="es-MX" b="1" dirty="0">
              <a:solidFill>
                <a:srgbClr val="FFC000"/>
              </a:solidFill>
            </a:endParaRPr>
          </a:p>
          <a:p>
            <a:pPr algn="r">
              <a:defRPr/>
            </a:pPr>
            <a:endParaRPr lang="es-MX" b="1" dirty="0">
              <a:solidFill>
                <a:srgbClr val="FFC000"/>
              </a:solidFill>
            </a:endParaRPr>
          </a:p>
          <a:p>
            <a:pPr algn="r">
              <a:defRPr/>
            </a:pPr>
            <a:r>
              <a:rPr lang="es-MX" b="1" dirty="0">
                <a:solidFill>
                  <a:srgbClr val="FFC000"/>
                </a:solidFill>
              </a:rPr>
              <a:t>Módulo 2</a:t>
            </a:r>
          </a:p>
          <a:p>
            <a:pPr algn="r">
              <a:defRPr/>
            </a:pPr>
            <a:r>
              <a:rPr lang="es-MX" b="1" dirty="0">
                <a:solidFill>
                  <a:srgbClr val="FFC000"/>
                </a:solidFill>
              </a:rPr>
              <a:t>Hacienda</a:t>
            </a:r>
          </a:p>
          <a:p>
            <a:pPr algn="ctr">
              <a:defRPr/>
            </a:pPr>
            <a:endParaRPr lang="es-MX" dirty="0">
              <a:solidFill>
                <a:srgbClr val="FFC000"/>
              </a:solidFill>
            </a:endParaRPr>
          </a:p>
          <a:p>
            <a:pPr algn="ctr">
              <a:defRPr/>
            </a:pPr>
            <a:endParaRPr lang="es-MX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MX" sz="17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MX" sz="17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s-MX" sz="1600" b="1" dirty="0">
                <a:solidFill>
                  <a:schemeClr val="bg1"/>
                </a:solidFill>
              </a:rPr>
              <a:t>2.1. Ingresos</a:t>
            </a:r>
          </a:p>
          <a:p>
            <a:pPr>
              <a:defRPr/>
            </a:pPr>
            <a:r>
              <a:rPr lang="es-MX" sz="1600" b="1" dirty="0">
                <a:solidFill>
                  <a:schemeClr val="bg1"/>
                </a:solidFill>
              </a:rPr>
              <a:t>2.2. Egresos </a:t>
            </a:r>
          </a:p>
          <a:p>
            <a:pPr>
              <a:defRPr/>
            </a:pPr>
            <a:r>
              <a:rPr lang="es-MX" sz="1600" b="1" dirty="0">
                <a:solidFill>
                  <a:schemeClr val="bg1"/>
                </a:solidFill>
              </a:rPr>
              <a:t>2.3. Disciplina</a:t>
            </a:r>
          </a:p>
          <a:p>
            <a:pPr>
              <a:defRPr/>
            </a:pPr>
            <a:r>
              <a:rPr lang="es-MX" sz="1600" b="1" dirty="0">
                <a:solidFill>
                  <a:schemeClr val="bg1"/>
                </a:solidFill>
              </a:rPr>
              <a:t>        Financiera.</a:t>
            </a:r>
          </a:p>
          <a:p>
            <a:pPr>
              <a:defRPr/>
            </a:pPr>
            <a:r>
              <a:rPr lang="es-MX" sz="1600" b="1" dirty="0">
                <a:solidFill>
                  <a:schemeClr val="bg1"/>
                </a:solidFill>
              </a:rPr>
              <a:t>2.4. Patrimonio</a:t>
            </a:r>
            <a:endParaRPr lang="es-MX" sz="1700" b="1" dirty="0">
              <a:solidFill>
                <a:schemeClr val="bg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610100" y="1601788"/>
            <a:ext cx="2178050" cy="4425950"/>
          </a:xfrm>
          <a:prstGeom prst="rect">
            <a:avLst/>
          </a:prstGeom>
          <a:gradFill>
            <a:gsLst>
              <a:gs pos="0">
                <a:srgbClr val="FF9D3C"/>
              </a:gs>
              <a:gs pos="97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>
              <a:defRPr/>
            </a:pPr>
            <a:endParaRPr lang="es-MX" b="1" dirty="0">
              <a:solidFill>
                <a:schemeClr val="bg1"/>
              </a:solidFill>
            </a:endParaRPr>
          </a:p>
          <a:p>
            <a:pPr algn="r">
              <a:defRPr/>
            </a:pPr>
            <a:endParaRPr lang="es-MX" b="1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s-MX" b="1" dirty="0">
                <a:solidFill>
                  <a:srgbClr val="FF9D3C"/>
                </a:solidFill>
              </a:rPr>
              <a:t>Módulo 3</a:t>
            </a:r>
          </a:p>
          <a:p>
            <a:pPr algn="r">
              <a:defRPr/>
            </a:pPr>
            <a:r>
              <a:rPr lang="es-MX" b="1" dirty="0">
                <a:solidFill>
                  <a:srgbClr val="FF9D3C"/>
                </a:solidFill>
              </a:rPr>
              <a:t>Gestión del territorio</a:t>
            </a:r>
          </a:p>
          <a:p>
            <a:pPr algn="ctr">
              <a:defRPr/>
            </a:pPr>
            <a:r>
              <a:rPr lang="es-MX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MX" sz="17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MX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s-MX" sz="1400" b="1" dirty="0">
                <a:solidFill>
                  <a:schemeClr val="bg1"/>
                </a:solidFill>
              </a:rPr>
              <a:t>3.1. Planeación </a:t>
            </a:r>
          </a:p>
          <a:p>
            <a:pPr>
              <a:defRPr/>
            </a:pPr>
            <a:r>
              <a:rPr lang="es-MX" sz="1400" b="1" dirty="0">
                <a:solidFill>
                  <a:schemeClr val="bg1"/>
                </a:solidFill>
              </a:rPr>
              <a:t>       Urbana.</a:t>
            </a:r>
          </a:p>
          <a:p>
            <a:pPr>
              <a:defRPr/>
            </a:pPr>
            <a:r>
              <a:rPr lang="es-MX" sz="1400" b="1" dirty="0">
                <a:solidFill>
                  <a:schemeClr val="bg1"/>
                </a:solidFill>
              </a:rPr>
              <a:t>3.2. Ordenamiento</a:t>
            </a:r>
          </a:p>
          <a:p>
            <a:pPr>
              <a:defRPr/>
            </a:pPr>
            <a:r>
              <a:rPr lang="es-MX" sz="1400" b="1" dirty="0">
                <a:solidFill>
                  <a:schemeClr val="bg1"/>
                </a:solidFill>
              </a:rPr>
              <a:t>        Ecológico.</a:t>
            </a:r>
          </a:p>
          <a:p>
            <a:pPr>
              <a:defRPr/>
            </a:pPr>
            <a:r>
              <a:rPr lang="es-MX" sz="1400" b="1" dirty="0">
                <a:solidFill>
                  <a:schemeClr val="bg1"/>
                </a:solidFill>
              </a:rPr>
              <a:t>3.3. Protección </a:t>
            </a:r>
          </a:p>
          <a:p>
            <a:pPr>
              <a:defRPr/>
            </a:pPr>
            <a:r>
              <a:rPr lang="es-MX" sz="1400" b="1" dirty="0">
                <a:solidFill>
                  <a:schemeClr val="bg1"/>
                </a:solidFill>
              </a:rPr>
              <a:t>        Civil.</a:t>
            </a:r>
          </a:p>
          <a:p>
            <a:pPr>
              <a:defRPr/>
            </a:pPr>
            <a:r>
              <a:rPr lang="es-MX" sz="1400" b="1" dirty="0">
                <a:solidFill>
                  <a:schemeClr val="bg1"/>
                </a:solidFill>
              </a:rPr>
              <a:t>3.4. Coordinación  </a:t>
            </a:r>
          </a:p>
          <a:p>
            <a:pPr>
              <a:defRPr/>
            </a:pPr>
            <a:r>
              <a:rPr lang="es-MX" sz="1400" b="1" dirty="0">
                <a:solidFill>
                  <a:schemeClr val="bg1"/>
                </a:solidFill>
              </a:rPr>
              <a:t>         Urbana.  </a:t>
            </a:r>
          </a:p>
          <a:p>
            <a:pPr>
              <a:defRPr/>
            </a:pPr>
            <a:endParaRPr lang="es-MX" sz="1700" b="1" dirty="0">
              <a:solidFill>
                <a:schemeClr val="bg1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6877049" y="1601788"/>
            <a:ext cx="2178051" cy="4425950"/>
          </a:xfrm>
          <a:prstGeom prst="rect">
            <a:avLst/>
          </a:prstGeom>
          <a:gradFill>
            <a:gsLst>
              <a:gs pos="0">
                <a:srgbClr val="25BCDF"/>
              </a:gs>
              <a:gs pos="97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>
              <a:defRPr/>
            </a:pPr>
            <a:endParaRPr lang="es-MX" b="1" dirty="0">
              <a:solidFill>
                <a:schemeClr val="bg1"/>
              </a:solidFill>
            </a:endParaRPr>
          </a:p>
          <a:p>
            <a:pPr algn="r">
              <a:defRPr/>
            </a:pPr>
            <a:endParaRPr lang="es-MX" b="1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s-MX" b="1" dirty="0">
                <a:solidFill>
                  <a:srgbClr val="30BFE1"/>
                </a:solidFill>
              </a:rPr>
              <a:t>Módulo 4</a:t>
            </a:r>
          </a:p>
          <a:p>
            <a:pPr algn="r">
              <a:defRPr/>
            </a:pPr>
            <a:r>
              <a:rPr lang="es-MX" b="1" dirty="0">
                <a:solidFill>
                  <a:srgbClr val="30BFE1"/>
                </a:solidFill>
              </a:rPr>
              <a:t>Servicios públicos</a:t>
            </a:r>
          </a:p>
          <a:p>
            <a:pPr algn="ctr">
              <a:defRPr/>
            </a:pPr>
            <a:endParaRPr lang="es-MX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MX" sz="17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MX" sz="12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s-MX" sz="1600" b="1" dirty="0">
                <a:solidFill>
                  <a:schemeClr val="bg1"/>
                </a:solidFill>
              </a:rPr>
              <a:t>4.1. Marco  </a:t>
            </a:r>
          </a:p>
          <a:p>
            <a:pPr>
              <a:defRPr/>
            </a:pPr>
            <a:r>
              <a:rPr lang="es-MX" sz="1600" b="1" dirty="0">
                <a:solidFill>
                  <a:schemeClr val="bg1"/>
                </a:solidFill>
              </a:rPr>
              <a:t>       Normativo.</a:t>
            </a:r>
          </a:p>
          <a:p>
            <a:pPr>
              <a:defRPr/>
            </a:pPr>
            <a:r>
              <a:rPr lang="es-MX" sz="1600" b="1" dirty="0">
                <a:solidFill>
                  <a:schemeClr val="bg1"/>
                </a:solidFill>
              </a:rPr>
              <a:t>4.2. Diagnostico.</a:t>
            </a:r>
          </a:p>
          <a:p>
            <a:pPr>
              <a:defRPr/>
            </a:pPr>
            <a:r>
              <a:rPr lang="es-MX" sz="1600" b="1" dirty="0">
                <a:solidFill>
                  <a:schemeClr val="bg1"/>
                </a:solidFill>
              </a:rPr>
              <a:t>4.3. Acciones.</a:t>
            </a:r>
          </a:p>
          <a:p>
            <a:pPr>
              <a:defRPr/>
            </a:pPr>
            <a:r>
              <a:rPr lang="es-MX" sz="1600" b="1" dirty="0">
                <a:solidFill>
                  <a:schemeClr val="bg1"/>
                </a:solidFill>
              </a:rPr>
              <a:t>4.4. Evaluación</a:t>
            </a:r>
            <a:r>
              <a:rPr lang="es-MX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1751" name="Imagen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639888"/>
            <a:ext cx="884237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Imagen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1663700"/>
            <a:ext cx="89535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Imagen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1663700"/>
            <a:ext cx="893763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63" y="1671638"/>
            <a:ext cx="8953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211138" y="204788"/>
            <a:ext cx="2466975" cy="3619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500" b="1" dirty="0"/>
              <a:t>Presentación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dirty="0"/>
              <a:t>¿Cuáles son los temas?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12713" y="1773238"/>
            <a:ext cx="2106612" cy="4232275"/>
          </a:xfrm>
          <a:prstGeom prst="rect">
            <a:avLst/>
          </a:prstGeom>
          <a:gradFill>
            <a:gsLst>
              <a:gs pos="0">
                <a:srgbClr val="5AC038"/>
              </a:gs>
              <a:gs pos="97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>
              <a:defRPr/>
            </a:pPr>
            <a:endParaRPr lang="es-MX" b="1" dirty="0">
              <a:solidFill>
                <a:schemeClr val="bg1"/>
              </a:solidFill>
            </a:endParaRPr>
          </a:p>
          <a:p>
            <a:pPr algn="r">
              <a:defRPr/>
            </a:pPr>
            <a:endParaRPr lang="es-MX" b="1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s-MX" b="1" dirty="0">
                <a:solidFill>
                  <a:srgbClr val="5AC038"/>
                </a:solidFill>
              </a:rPr>
              <a:t>Módulo 5</a:t>
            </a:r>
          </a:p>
          <a:p>
            <a:pPr algn="r">
              <a:defRPr/>
            </a:pPr>
            <a:r>
              <a:rPr lang="es-MX" b="1" dirty="0">
                <a:solidFill>
                  <a:srgbClr val="5AC038"/>
                </a:solidFill>
              </a:rPr>
              <a:t>Medio ambiente</a:t>
            </a:r>
          </a:p>
          <a:p>
            <a:pPr>
              <a:defRPr/>
            </a:pPr>
            <a:endParaRPr lang="es-MX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s-MX" sz="1600" b="1" dirty="0">
                <a:solidFill>
                  <a:schemeClr val="bg1"/>
                </a:solidFill>
              </a:rPr>
              <a:t>5.1 Preservación      del medio ambiente</a:t>
            </a:r>
          </a:p>
          <a:p>
            <a:pPr>
              <a:defRPr/>
            </a:pPr>
            <a:endParaRPr lang="es-MX" sz="10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s-MX" sz="1600" b="1" dirty="0">
                <a:solidFill>
                  <a:schemeClr val="bg1"/>
                </a:solidFill>
              </a:rPr>
              <a:t>5.2.Cambio Climático</a:t>
            </a:r>
          </a:p>
          <a:p>
            <a:pPr>
              <a:defRPr/>
            </a:pPr>
            <a:endParaRPr lang="es-MX" sz="105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s-MX" sz="1600" b="1" dirty="0">
                <a:solidFill>
                  <a:schemeClr val="bg1"/>
                </a:solidFill>
              </a:rPr>
              <a:t>5.3. Servicios Públicos Sustentables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2344738" y="1674813"/>
            <a:ext cx="2179637" cy="4330700"/>
          </a:xfrm>
          <a:prstGeom prst="rect">
            <a:avLst/>
          </a:prstGeom>
          <a:gradFill>
            <a:gsLst>
              <a:gs pos="0">
                <a:srgbClr val="DB1C69"/>
              </a:gs>
              <a:gs pos="97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>
              <a:defRPr/>
            </a:pPr>
            <a:endParaRPr lang="es-MX" b="1" dirty="0">
              <a:solidFill>
                <a:schemeClr val="bg1"/>
              </a:solidFill>
            </a:endParaRPr>
          </a:p>
          <a:p>
            <a:pPr algn="r">
              <a:defRPr/>
            </a:pPr>
            <a:endParaRPr lang="es-MX" b="1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s-MX" b="1" dirty="0">
                <a:solidFill>
                  <a:srgbClr val="DB1C69"/>
                </a:solidFill>
              </a:rPr>
              <a:t>Módulo 6</a:t>
            </a:r>
          </a:p>
          <a:p>
            <a:pPr algn="r">
              <a:defRPr/>
            </a:pPr>
            <a:r>
              <a:rPr lang="es-MX" b="1" dirty="0">
                <a:solidFill>
                  <a:srgbClr val="DB1C69"/>
                </a:solidFill>
              </a:rPr>
              <a:t>Desarrollo</a:t>
            </a:r>
          </a:p>
          <a:p>
            <a:pPr algn="r">
              <a:defRPr/>
            </a:pPr>
            <a:r>
              <a:rPr lang="es-MX" b="1" dirty="0">
                <a:solidFill>
                  <a:srgbClr val="DB1C69"/>
                </a:solidFill>
              </a:rPr>
              <a:t>social</a:t>
            </a:r>
          </a:p>
          <a:p>
            <a:pPr algn="ctr">
              <a:defRPr/>
            </a:pPr>
            <a:endParaRPr lang="es-MX" dirty="0">
              <a:solidFill>
                <a:schemeClr val="bg1"/>
              </a:solidFill>
            </a:endParaRPr>
          </a:p>
          <a:p>
            <a:pPr>
              <a:defRPr/>
            </a:pPr>
            <a:endParaRPr lang="es-MX" sz="17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s-MX" sz="1600" b="1" dirty="0">
                <a:solidFill>
                  <a:schemeClr val="bg1"/>
                </a:solidFill>
              </a:rPr>
              <a:t>6.1. Educación.</a:t>
            </a:r>
          </a:p>
          <a:p>
            <a:pPr>
              <a:defRPr/>
            </a:pPr>
            <a:r>
              <a:rPr lang="es-MX" sz="1600" b="1" dirty="0">
                <a:solidFill>
                  <a:schemeClr val="bg1"/>
                </a:solidFill>
              </a:rPr>
              <a:t>6.2. Salud.</a:t>
            </a:r>
          </a:p>
          <a:p>
            <a:pPr>
              <a:defRPr/>
            </a:pPr>
            <a:r>
              <a:rPr lang="es-MX" sz="1600" b="1" dirty="0">
                <a:solidFill>
                  <a:schemeClr val="bg1"/>
                </a:solidFill>
              </a:rPr>
              <a:t>6.3. Grupos .</a:t>
            </a:r>
          </a:p>
          <a:p>
            <a:pPr>
              <a:defRPr/>
            </a:pPr>
            <a:r>
              <a:rPr lang="es-MX" sz="1600" b="1" dirty="0">
                <a:solidFill>
                  <a:schemeClr val="bg1"/>
                </a:solidFill>
              </a:rPr>
              <a:t>        Vulnerables.</a:t>
            </a:r>
          </a:p>
          <a:p>
            <a:pPr>
              <a:defRPr/>
            </a:pPr>
            <a:r>
              <a:rPr lang="es-MX" sz="1600" b="1" dirty="0">
                <a:solidFill>
                  <a:schemeClr val="bg1"/>
                </a:solidFill>
              </a:rPr>
              <a:t>6.4. Igualdad de</a:t>
            </a:r>
          </a:p>
          <a:p>
            <a:pPr>
              <a:defRPr/>
            </a:pPr>
            <a:r>
              <a:rPr lang="es-MX" sz="1600" b="1" dirty="0">
                <a:solidFill>
                  <a:schemeClr val="bg1"/>
                </a:solidFill>
              </a:rPr>
              <a:t>         Género.</a:t>
            </a:r>
          </a:p>
          <a:p>
            <a:pPr>
              <a:defRPr/>
            </a:pPr>
            <a:r>
              <a:rPr lang="es-MX" sz="1600" b="1" dirty="0">
                <a:solidFill>
                  <a:schemeClr val="bg1"/>
                </a:solidFill>
              </a:rPr>
              <a:t>6.5. Juventud.</a:t>
            </a:r>
          </a:p>
          <a:p>
            <a:pPr>
              <a:defRPr/>
            </a:pPr>
            <a:r>
              <a:rPr lang="es-MX" sz="1600" b="1" dirty="0">
                <a:solidFill>
                  <a:schemeClr val="bg1"/>
                </a:solidFill>
              </a:rPr>
              <a:t>6.6. Deporte y </a:t>
            </a:r>
          </a:p>
          <a:p>
            <a:pPr>
              <a:defRPr/>
            </a:pPr>
            <a:r>
              <a:rPr lang="es-MX" sz="1600" b="1" dirty="0">
                <a:solidFill>
                  <a:schemeClr val="bg1"/>
                </a:solidFill>
              </a:rPr>
              <a:t>         Recreación.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4610100" y="1674813"/>
            <a:ext cx="2178050" cy="4330700"/>
          </a:xfrm>
          <a:prstGeom prst="rect">
            <a:avLst/>
          </a:prstGeom>
          <a:gradFill>
            <a:gsLst>
              <a:gs pos="0">
                <a:srgbClr val="9C143C"/>
              </a:gs>
              <a:gs pos="97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>
              <a:defRPr/>
            </a:pPr>
            <a:endParaRPr lang="es-MX" b="1" dirty="0">
              <a:solidFill>
                <a:schemeClr val="bg1"/>
              </a:solidFill>
            </a:endParaRPr>
          </a:p>
          <a:p>
            <a:pPr algn="r">
              <a:defRPr/>
            </a:pPr>
            <a:endParaRPr lang="es-MX" b="1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s-MX" b="1" dirty="0">
                <a:solidFill>
                  <a:srgbClr val="9C143C"/>
                </a:solidFill>
              </a:rPr>
              <a:t>Módulo 7</a:t>
            </a:r>
          </a:p>
          <a:p>
            <a:pPr algn="r">
              <a:defRPr/>
            </a:pPr>
            <a:r>
              <a:rPr lang="es-MX" b="1" dirty="0">
                <a:solidFill>
                  <a:srgbClr val="9C143C"/>
                </a:solidFill>
              </a:rPr>
              <a:t>Desarrollo económico</a:t>
            </a:r>
          </a:p>
          <a:p>
            <a:pPr algn="ctr">
              <a:defRPr/>
            </a:pPr>
            <a:endParaRPr lang="es-MX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MX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s-MX" sz="1600" b="1" dirty="0">
                <a:solidFill>
                  <a:schemeClr val="bg1"/>
                </a:solidFill>
              </a:rPr>
              <a:t>7.1. Mejora</a:t>
            </a:r>
          </a:p>
          <a:p>
            <a:pPr>
              <a:defRPr/>
            </a:pPr>
            <a:r>
              <a:rPr lang="es-MX" sz="1600" b="1" dirty="0">
                <a:solidFill>
                  <a:schemeClr val="bg1"/>
                </a:solidFill>
              </a:rPr>
              <a:t>       Regulatoria.</a:t>
            </a:r>
          </a:p>
          <a:p>
            <a:pPr>
              <a:defRPr/>
            </a:pPr>
            <a:r>
              <a:rPr lang="es-MX" sz="1600" b="1" dirty="0">
                <a:solidFill>
                  <a:schemeClr val="bg1"/>
                </a:solidFill>
              </a:rPr>
              <a:t>7.2. Vocación</a:t>
            </a:r>
          </a:p>
          <a:p>
            <a:pPr>
              <a:defRPr/>
            </a:pPr>
            <a:r>
              <a:rPr lang="es-MX" sz="1600" b="1" dirty="0">
                <a:solidFill>
                  <a:schemeClr val="bg1"/>
                </a:solidFill>
              </a:rPr>
              <a:t>         Productiva.</a:t>
            </a:r>
          </a:p>
          <a:p>
            <a:pPr>
              <a:defRPr/>
            </a:pPr>
            <a:r>
              <a:rPr lang="es-MX" sz="1600" b="1" dirty="0">
                <a:solidFill>
                  <a:schemeClr val="bg1"/>
                </a:solidFill>
              </a:rPr>
              <a:t>7.3. Fomento </a:t>
            </a:r>
          </a:p>
          <a:p>
            <a:pPr>
              <a:defRPr/>
            </a:pPr>
            <a:r>
              <a:rPr lang="es-MX" sz="1600" b="1" dirty="0">
                <a:solidFill>
                  <a:schemeClr val="bg1"/>
                </a:solidFill>
              </a:rPr>
              <a:t>        Económico. 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6877050" y="1674813"/>
            <a:ext cx="2178050" cy="4330700"/>
          </a:xfrm>
          <a:prstGeom prst="rect">
            <a:avLst/>
          </a:prstGeom>
          <a:gradFill>
            <a:gsLst>
              <a:gs pos="0">
                <a:srgbClr val="0B6A98"/>
              </a:gs>
              <a:gs pos="97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>
              <a:defRPr/>
            </a:pPr>
            <a:endParaRPr lang="es-MX" b="1" dirty="0">
              <a:solidFill>
                <a:schemeClr val="bg1"/>
              </a:solidFill>
            </a:endParaRPr>
          </a:p>
          <a:p>
            <a:pPr algn="r">
              <a:defRPr/>
            </a:pPr>
            <a:endParaRPr lang="es-MX" b="1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s-MX" b="1" dirty="0">
                <a:solidFill>
                  <a:srgbClr val="0B6A98"/>
                </a:solidFill>
              </a:rPr>
              <a:t>Módulo 8</a:t>
            </a:r>
          </a:p>
          <a:p>
            <a:pPr algn="r">
              <a:defRPr/>
            </a:pPr>
            <a:r>
              <a:rPr lang="es-MX" b="1" dirty="0">
                <a:solidFill>
                  <a:srgbClr val="0B6A98"/>
                </a:solidFill>
              </a:rPr>
              <a:t>Gobierno abierto</a:t>
            </a:r>
          </a:p>
          <a:p>
            <a:pPr algn="ctr">
              <a:defRPr/>
            </a:pPr>
            <a:endParaRPr lang="es-MX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MX" sz="17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s-MX" sz="1600" b="1" dirty="0">
                <a:solidFill>
                  <a:schemeClr val="bg1"/>
                </a:solidFill>
              </a:rPr>
              <a:t>8.1. Transparencia.</a:t>
            </a:r>
          </a:p>
          <a:p>
            <a:pPr>
              <a:defRPr/>
            </a:pPr>
            <a:r>
              <a:rPr lang="es-MX" sz="1600" b="1" dirty="0">
                <a:solidFill>
                  <a:schemeClr val="bg1"/>
                </a:solidFill>
              </a:rPr>
              <a:t>8.2. Participación </a:t>
            </a:r>
          </a:p>
          <a:p>
            <a:pPr>
              <a:defRPr/>
            </a:pPr>
            <a:r>
              <a:rPr lang="es-MX" sz="1600" b="1" dirty="0">
                <a:solidFill>
                  <a:schemeClr val="bg1"/>
                </a:solidFill>
              </a:rPr>
              <a:t>        Ciudadana.</a:t>
            </a:r>
          </a:p>
          <a:p>
            <a:pPr>
              <a:defRPr/>
            </a:pPr>
            <a:r>
              <a:rPr lang="es-MX" sz="1600" b="1" dirty="0">
                <a:solidFill>
                  <a:schemeClr val="bg1"/>
                </a:solidFill>
              </a:rPr>
              <a:t>8.3. Ética Pública.</a:t>
            </a:r>
          </a:p>
        </p:txBody>
      </p:sp>
      <p:pic>
        <p:nvPicPr>
          <p:cNvPr id="32775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1679575"/>
            <a:ext cx="8667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674813"/>
            <a:ext cx="884238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8" y="1670050"/>
            <a:ext cx="8763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Imagen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1693863"/>
            <a:ext cx="852488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211138" y="204788"/>
            <a:ext cx="2466975" cy="3619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500" b="1" dirty="0"/>
              <a:t>Presentación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/>
          <p:cNvSpPr>
            <a:spLocks noGrp="1"/>
          </p:cNvSpPr>
          <p:nvPr>
            <p:ph type="title"/>
          </p:nvPr>
        </p:nvSpPr>
        <p:spPr>
          <a:xfrm>
            <a:off x="1639382" y="604045"/>
            <a:ext cx="6755823" cy="839787"/>
          </a:xfrm>
        </p:spPr>
        <p:txBody>
          <a:bodyPr>
            <a:normAutofit/>
          </a:bodyPr>
          <a:lstStyle/>
          <a:p>
            <a:r>
              <a:rPr lang="es-MX" altLang="es-MX" sz="3200" dirty="0"/>
              <a:t>¿Cómo se miden los avances?</a:t>
            </a:r>
          </a:p>
        </p:txBody>
      </p:sp>
      <p:grpSp>
        <p:nvGrpSpPr>
          <p:cNvPr id="35843" name="Grupo 3"/>
          <p:cNvGrpSpPr>
            <a:grpSpLocks/>
          </p:cNvGrpSpPr>
          <p:nvPr/>
        </p:nvGrpSpPr>
        <p:grpSpPr bwMode="auto">
          <a:xfrm>
            <a:off x="258763" y="1684338"/>
            <a:ext cx="8618537" cy="4216400"/>
            <a:chOff x="493614" y="1732969"/>
            <a:chExt cx="8618312" cy="4216501"/>
          </a:xfrm>
        </p:grpSpPr>
        <p:pic>
          <p:nvPicPr>
            <p:cNvPr id="35846" name="Imagen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4"/>
            <a:stretch>
              <a:fillRect/>
            </a:stretch>
          </p:blipFill>
          <p:spPr bwMode="auto">
            <a:xfrm>
              <a:off x="493614" y="1732969"/>
              <a:ext cx="8618312" cy="4216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ángulo 2"/>
            <p:cNvSpPr/>
            <p:nvPr/>
          </p:nvSpPr>
          <p:spPr>
            <a:xfrm>
              <a:off x="5017871" y="2213993"/>
              <a:ext cx="1987498" cy="100491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b="1" dirty="0"/>
                <a:t>Cuenta con todos los elementos</a:t>
              </a: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5030571" y="3428460"/>
              <a:ext cx="1989085" cy="110968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b="1" dirty="0">
                  <a:solidFill>
                    <a:schemeClr val="tx1">
                      <a:lumMod val="50000"/>
                    </a:schemeClr>
                  </a:solidFill>
                </a:rPr>
                <a:t>Tiene parcialmente los elementos</a:t>
              </a: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5030571" y="4736591"/>
              <a:ext cx="1989085" cy="105095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b="1" dirty="0">
                  <a:solidFill>
                    <a:schemeClr val="bg1"/>
                  </a:solidFill>
                </a:rPr>
                <a:t>No cuenta con los elementos</a:t>
              </a: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1692145" y="2799795"/>
              <a:ext cx="2158944" cy="66200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3000" b="1" dirty="0"/>
                <a:t>Óptimo</a:t>
              </a: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1704844" y="3614201"/>
              <a:ext cx="2158944" cy="68105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2600" b="1" dirty="0">
                  <a:solidFill>
                    <a:schemeClr val="tx1">
                      <a:lumMod val="50000"/>
                    </a:schemeClr>
                  </a:solidFill>
                </a:rPr>
                <a:t>En proceso</a:t>
              </a:r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1692145" y="4450834"/>
              <a:ext cx="2158944" cy="66200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3000" b="1" dirty="0">
                  <a:solidFill>
                    <a:schemeClr val="bg1"/>
                  </a:solidFill>
                </a:rPr>
                <a:t>Rezago</a:t>
              </a: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7119666" y="2202880"/>
              <a:ext cx="1992260" cy="359259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2300" b="1" dirty="0">
                  <a:solidFill>
                    <a:schemeClr val="bg1"/>
                  </a:solidFill>
                </a:rPr>
                <a:t>Es resultado del método de cálculo de cada indicador</a:t>
              </a:r>
            </a:p>
          </p:txBody>
        </p:sp>
      </p:grpSp>
      <p:sp>
        <p:nvSpPr>
          <p:cNvPr id="6" name="Rectángulo 5"/>
          <p:cNvSpPr/>
          <p:nvPr/>
        </p:nvSpPr>
        <p:spPr>
          <a:xfrm>
            <a:off x="2962275" y="5845175"/>
            <a:ext cx="4110038" cy="889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MX" sz="1300" b="1" dirty="0">
                <a:solidFill>
                  <a:schemeClr val="accent6">
                    <a:lumMod val="50000"/>
                  </a:schemeClr>
                </a:solidFill>
              </a:rPr>
              <a:t>La GDM incorpora dos parámetros para identificar y evaluar situaciones específicas:</a:t>
            </a:r>
          </a:p>
          <a:p>
            <a:pPr>
              <a:defRPr/>
            </a:pPr>
            <a:r>
              <a:rPr lang="es-MX" sz="1300" b="1" dirty="0">
                <a:solidFill>
                  <a:schemeClr val="accent6">
                    <a:lumMod val="50000"/>
                  </a:schemeClr>
                </a:solidFill>
              </a:rPr>
              <a:t>• “No Medible” </a:t>
            </a:r>
          </a:p>
          <a:p>
            <a:pPr>
              <a:defRPr/>
            </a:pPr>
            <a:r>
              <a:rPr lang="es-MX" sz="1300" b="1" dirty="0">
                <a:solidFill>
                  <a:schemeClr val="accent6">
                    <a:lumMod val="50000"/>
                  </a:schemeClr>
                </a:solidFill>
              </a:rPr>
              <a:t>• “Información No Disponible”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211138" y="204788"/>
            <a:ext cx="2466975" cy="3619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500" b="1" dirty="0"/>
              <a:t>Presentación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Tema de Office">
  <a:themeElements>
    <a:clrScheme name="INAFED">
      <a:dk1>
        <a:srgbClr val="621132"/>
      </a:dk1>
      <a:lt1>
        <a:srgbClr val="FFFFFF"/>
      </a:lt1>
      <a:dk2>
        <a:srgbClr val="3B3B3B"/>
      </a:dk2>
      <a:lt2>
        <a:srgbClr val="262626"/>
      </a:lt2>
      <a:accent1>
        <a:srgbClr val="9D2449"/>
      </a:accent1>
      <a:accent2>
        <a:srgbClr val="621132"/>
      </a:accent2>
      <a:accent3>
        <a:srgbClr val="D4C19C"/>
      </a:accent3>
      <a:accent4>
        <a:srgbClr val="B38E5D"/>
      </a:accent4>
      <a:accent5>
        <a:srgbClr val="13322B"/>
      </a:accent5>
      <a:accent6>
        <a:srgbClr val="285C4D"/>
      </a:accent6>
      <a:hlink>
        <a:srgbClr val="5F5F5F"/>
      </a:hlink>
      <a:folHlink>
        <a:srgbClr val="777777"/>
      </a:folHlink>
    </a:clrScheme>
    <a:fontScheme name="INAFED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10983</TotalTime>
  <Words>1518</Words>
  <Application>Microsoft Office PowerPoint</Application>
  <PresentationFormat>Presentación en pantalla (4:3)</PresentationFormat>
  <Paragraphs>328</Paragraphs>
  <Slides>19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Calibri</vt:lpstr>
      <vt:lpstr>Montserrat</vt:lpstr>
      <vt:lpstr>Montserrat SemiBold</vt:lpstr>
      <vt:lpstr>Wingdings</vt:lpstr>
      <vt:lpstr>Tema de Office</vt:lpstr>
      <vt:lpstr>Presentación de PowerPoint</vt:lpstr>
      <vt:lpstr>Presentación de PowerPoint</vt:lpstr>
      <vt:lpstr>¿Qué es la Guía Consultiva de Desempeño Municipal ?</vt:lpstr>
      <vt:lpstr>Presentación de PowerPoint</vt:lpstr>
      <vt:lpstr>¿Cuántos indicadores?</vt:lpstr>
      <vt:lpstr>¿Cómo se estructura?</vt:lpstr>
      <vt:lpstr>¿Cuáles son los temas?</vt:lpstr>
      <vt:lpstr>¿Cuáles son los temas?</vt:lpstr>
      <vt:lpstr>¿Cómo se miden los avances?</vt:lpstr>
      <vt:lpstr>¿Cómo se implementa?</vt:lpstr>
      <vt:lpstr>¿Quiénes participamos?</vt:lpstr>
      <vt:lpstr>¿Cómo formalizo la participación de mi municipio?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Revisión de Indicadores de Desempeño Anual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aherrerab@segob.gob.mx</dc:creator>
  <cp:lastModifiedBy>ARCE</cp:lastModifiedBy>
  <cp:revision>679</cp:revision>
  <cp:lastPrinted>2019-02-09T00:59:39Z</cp:lastPrinted>
  <dcterms:created xsi:type="dcterms:W3CDTF">2018-12-11T20:33:47Z</dcterms:created>
  <dcterms:modified xsi:type="dcterms:W3CDTF">2025-06-12T19:05:51Z</dcterms:modified>
</cp:coreProperties>
</file>