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98" r:id="rId6"/>
    <p:sldId id="299" r:id="rId7"/>
    <p:sldId id="300" r:id="rId8"/>
    <p:sldId id="301" r:id="rId9"/>
    <p:sldId id="303" r:id="rId10"/>
    <p:sldId id="304" r:id="rId11"/>
    <p:sldId id="305" r:id="rId12"/>
    <p:sldId id="311" r:id="rId13"/>
    <p:sldId id="312" r:id="rId14"/>
    <p:sldId id="306" r:id="rId15"/>
    <p:sldId id="307" r:id="rId16"/>
    <p:sldId id="308" r:id="rId17"/>
    <p:sldId id="309" r:id="rId18"/>
    <p:sldId id="310" r:id="rId19"/>
    <p:sldId id="313" r:id="rId20"/>
    <p:sldId id="280" r:id="rId21"/>
  </p:sldIdLst>
  <p:sldSz cx="9144000" cy="6858000" type="screen4x3"/>
  <p:notesSz cx="7010400" cy="92964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E6wmUARJt9nqDN91Cef2188rH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3"/>
  </p:normalViewPr>
  <p:slideViewPr>
    <p:cSldViewPr snapToGrid="0">
      <p:cViewPr varScale="1">
        <p:scale>
          <a:sx n="63" d="100"/>
          <a:sy n="63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4808D6E9-66A6-0F45-9095-621554D73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3CDD0364-60B5-41F9-6B56-9A6A21D63A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88D8D925-72F5-CCD1-9677-6AFF713D34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77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DD14F603-CB6B-D3C1-34E3-BB0FCA0E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C949D622-7A38-5EBE-83CF-F4938765CD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7F238525-E7A2-DDF6-CBD1-442424085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13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3EF1DB96-A996-D151-5F5A-DA7B1F17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F1381DED-B322-B7DA-0D2D-8109C19D8E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E2DF2BEF-3A43-1672-0756-E5CF3B625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13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02442E72-B7DA-D4C2-EC2E-B453F834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59BA63E2-8244-54E7-67ED-FCE95CD99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822A3CDA-66D2-5175-5BAE-85008C2EDC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16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F2C995CE-34D2-30E9-B127-F829A79D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8BD25D97-14E0-4677-F740-4C415CEB98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1D316FC5-1EF2-99D9-6856-AB4FC2460B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902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BB91B9FF-B199-0412-F202-94F434E7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D547DE22-259F-1D5E-D3E2-5CB28FA8C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072BEBC7-B842-B9F7-D862-42BDB7B5D7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15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6C06590A-C71F-AD64-1365-056635A0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2DB29AFE-C42C-7AC0-EA8D-94E9CB4D44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05F5BF59-5AB9-617C-281C-DF932AB271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23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93FA79BC-1311-5DEA-1AA3-5458F61B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F25E9203-58C2-81DC-985D-A66AB0E5AD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B4B1163A-0BD1-5FD9-9CBC-2B40BEABBE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03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70D71095-2F10-9BB0-AD54-E7BA4F79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85691769-969E-E217-3511-86045618B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74C43B76-A817-3AE4-C1E4-9CE02CDB7C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817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A04E7FD7-C0F1-C28D-07BD-3074B103D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FF6B0284-58CE-9052-CC0E-923302A59F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8EA41A1C-94CD-5C63-88DA-35B1325089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59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9" name="Google Shape;4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MX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79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99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81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32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53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1764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iglo.inafed.gob.mx/formate/index.php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9549" y="236078"/>
            <a:ext cx="8575376" cy="6450822"/>
            <a:chOff x="249549" y="236078"/>
            <a:chExt cx="8575376" cy="6450822"/>
          </a:xfrm>
        </p:grpSpPr>
        <p:pic>
          <p:nvPicPr>
            <p:cNvPr id="91" name="Google Shape;91;p1"/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91651" y="236078"/>
              <a:ext cx="5753045" cy="5753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 txBox="1"/>
            <p:nvPr/>
          </p:nvSpPr>
          <p:spPr>
            <a:xfrm>
              <a:off x="249549" y="6225200"/>
              <a:ext cx="5938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2da. Cerrada de Mercurio No. 19 Col. Jardines de Cuernavaca, C.P. 62360</a:t>
              </a:r>
              <a:endParaRPr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Teléfonos (777) 3169808 /09</a:t>
              </a:r>
              <a:endParaRPr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6312310" y="6225200"/>
              <a:ext cx="251261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-MX" sz="1200" b="1" dirty="0">
                  <a:solidFill>
                    <a:srgbClr val="7C7D3F"/>
                  </a:solidFill>
                  <a:uFill>
                    <a:noFill/>
                  </a:uFill>
                  <a:latin typeface="Montserrat"/>
                  <a:ea typeface="Montserrat"/>
                  <a:cs typeface="Montserrat"/>
                  <a:sym typeface="Montserrat"/>
                </a:rPr>
                <a:t>www.idefomm.org</a:t>
              </a:r>
              <a:endParaRPr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capacitacion@idefomm.org</a:t>
              </a:r>
              <a:endParaRPr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4598109B-423C-E06F-2A4D-90B7206A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F38BD6-2735-7072-5D65-709AE5E9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510858"/>
            <a:ext cx="9144793" cy="696406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3A8A7892-617B-13FF-ADB4-7870A6D94B3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DCB98506-954C-1210-54DF-2B9A6639A7FB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5B0611D7-1974-6416-4AB6-C6A7464742B8}"/>
              </a:ext>
            </a:extLst>
          </p:cNvPr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277A46-8A98-46B9-41B4-4127FFCF372F}"/>
              </a:ext>
            </a:extLst>
          </p:cNvPr>
          <p:cNvSpPr/>
          <p:nvPr/>
        </p:nvSpPr>
        <p:spPr>
          <a:xfrm>
            <a:off x="610553" y="1247173"/>
            <a:ext cx="7358907" cy="5704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7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GESTIÓN DEL TERRITORIO</a:t>
            </a:r>
            <a:endParaRPr lang="es-MX" sz="17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Los Objetivos de la Agenda 2030 del Desarrollo Sostenible y las Políticas Públicas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Integración y Seguimiento de los Organismos Municipales de Seguimiento de la Agenda 2030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Elaboración y actualización del Programa de Ordenamiento Ecológico y Territorial (POET)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Elaboración y/o actualización del Atlas de Riesgos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Elaboración y/o actualización del Programa de Desarrollo Urbano Municipal (PDUM)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Elaboración y/o actualización del Programa Municipal de Protección Civil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Programa de Gestión Integral de Residuos Sólidos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Regularización de la Tenencia de la Tierra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599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42689A6F-247D-F1D9-0E07-E31226C4F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DB3792-CD8E-AEA0-5D28-B4720744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510858"/>
            <a:ext cx="9144793" cy="696406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303044EA-1C6D-9ACD-59F5-FC3B90057B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1D7F74DC-6418-440F-BD6B-7F13E8B00601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EC279E6C-5641-2ADE-76E3-035D68946F05}"/>
              </a:ext>
            </a:extLst>
          </p:cNvPr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002014-76DC-B478-C1ED-8D99E11309AD}"/>
              </a:ext>
            </a:extLst>
          </p:cNvPr>
          <p:cNvSpPr/>
          <p:nvPr/>
        </p:nvSpPr>
        <p:spPr>
          <a:xfrm>
            <a:off x="847350" y="1396412"/>
            <a:ext cx="7358907" cy="485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SERVICIOS PÚBLICOS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Residuos Sólidos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Agua y Predial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Bitácora Electrónica de Obra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Registro Civil Municipal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Digitalización de Trámites Municipales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MEDIO AMBIENTE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Responsabilidades del Municipio en el cuidado de la Flora y Fauna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Actualización del Plan de Acción Climática Municipal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Programa Anual de Reforestación y Cambio Climático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528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9D24E9B7-8427-62E5-99D0-6DCE6CAC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7EEF03-7919-DEAE-B30F-69FE8958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510858"/>
            <a:ext cx="9144793" cy="696406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DF712EDB-9DBE-8935-7C5C-62BFA0FBDF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9666A508-1CB4-E312-380A-E37F66444E66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4C24C00C-E171-7FBB-7688-0522C0A436D0}"/>
              </a:ext>
            </a:extLst>
          </p:cNvPr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DD240A-2C5D-648C-92DB-43E1209C41FD}"/>
              </a:ext>
            </a:extLst>
          </p:cNvPr>
          <p:cNvSpPr/>
          <p:nvPr/>
        </p:nvSpPr>
        <p:spPr>
          <a:xfrm>
            <a:off x="647325" y="1247173"/>
            <a:ext cx="7358907" cy="554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DESARROLLO SOCIAL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Igualdad de Género en las Políticas Públicas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Atención a la Población Migrante del Municipio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Programa Municipal de Protección Integral de Niñas, Niños y Adolescentes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Atención a Grupos Vulnerables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Perspectiva de Género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DESARROLLO ECONÓMICO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Mejora Regulatoria en los Gobiernos Municipales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Criterios Generales y Reglas de Operación “FAIS” 2025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Reglas de Operación del FAEFOM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570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59768489-1AE1-C9EA-DF11-159AE1767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88604-A9E3-C55C-D22C-90F922ED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510858"/>
            <a:ext cx="9144793" cy="696406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30F64ACE-3704-0830-7678-5FB390CB17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004BAC2B-DD9C-D5D6-8516-9172FB0EF2F2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76EC83F7-316A-9A0A-B86D-3D9317DCD7F6}"/>
              </a:ext>
            </a:extLst>
          </p:cNvPr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C054283-F8DE-3818-9B6D-F226FAC10E56}"/>
              </a:ext>
            </a:extLst>
          </p:cNvPr>
          <p:cNvSpPr/>
          <p:nvPr/>
        </p:nvSpPr>
        <p:spPr>
          <a:xfrm>
            <a:off x="647325" y="1247173"/>
            <a:ext cx="7358907" cy="459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GOBIERNO ABIERTO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Programa de Mejora de la Gestión Municipal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Transparencia Municipal y Derecho a la Información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Políticas Públicas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Municipio Indígena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Participación de las Mujeres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Ética en el Servicio Público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Atención a propuestas ciudadanas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JURÍDICO</a:t>
            </a:r>
            <a:endParaRPr lang="es-MX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Revisión y actualización del Marco Jurídico Municipal (Bando de Gobierno, Reglamento Interior y demás disposiciones aplicables)</a:t>
            </a:r>
            <a:endParaRPr lang="es-MX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201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464CB56C-1266-D7E6-746F-5B99640C7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E483DA-098E-0656-34DA-A1D9E799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160338"/>
            <a:ext cx="9144793" cy="731458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14315CBE-9D26-3EAE-FC32-FBCB963983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5FFDDB70-A9C9-8628-A770-30395CD5FAA3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36F68011-ECB5-C7B4-85BF-8DE64F24C40B}"/>
              </a:ext>
            </a:extLst>
          </p:cNvPr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DESARROLLO HUMANO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B3FF34D-6374-51D6-72A8-4BFC866FBF0A}"/>
              </a:ext>
            </a:extLst>
          </p:cNvPr>
          <p:cNvSpPr/>
          <p:nvPr/>
        </p:nvSpPr>
        <p:spPr>
          <a:xfrm>
            <a:off x="847350" y="2207787"/>
            <a:ext cx="735890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Manejo de Crisis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Trabajo en Equipo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Liderazgo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Comunicación </a:t>
            </a:r>
            <a:r>
              <a:rPr lang="es-MX" sz="2400" dirty="0" smtClean="0"/>
              <a:t>Asertiva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Desarrollo de equipos de trabajo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935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EB639949-9DB5-3FD7-4017-BDC1ED2F0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522528-FCEC-3B04-72C2-E4BF9EEB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224"/>
            <a:ext cx="9144793" cy="731458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D1BA95E3-C718-ED0F-CDFD-BB711D0EB7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613367AB-6BDB-6E7B-8872-4E70609AD1DD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BBCAF9A4-C45F-4380-4946-56483AF969E0}"/>
              </a:ext>
            </a:extLst>
          </p:cNvPr>
          <p:cNvSpPr/>
          <p:nvPr/>
        </p:nvSpPr>
        <p:spPr>
          <a:xfrm>
            <a:off x="1259458" y="346224"/>
            <a:ext cx="5692782" cy="107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GUÍA CONSULTIVA DE DESEMPEÑO MUNICIPAL 2025-2027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711303-A89C-7F1F-5414-A35DB8B86A1F}"/>
              </a:ext>
            </a:extLst>
          </p:cNvPr>
          <p:cNvSpPr/>
          <p:nvPr/>
        </p:nvSpPr>
        <p:spPr>
          <a:xfrm>
            <a:off x="550851" y="1723586"/>
            <a:ext cx="735890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Instrumento de planeación diseñado para ayudar a los ayuntamientos a orientar su trabajo de manera ordenada, eficiente y enfocada a que cumplan con sus responsabilidades; tiene como objeto fortalecer las capacidades institucionales de las administraciones municipales y que las autoridades cuenten con información y datos para la eficiente toma de decisiones durante su periodo de gobierno.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689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A57DD627-C48F-186E-B6E4-5B39F4DAC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5B4534-13D0-C421-0A74-7FF5B2B3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346224"/>
            <a:ext cx="9144793" cy="731458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41EEA9A6-6901-C9DA-F93C-8AE457647AC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FDFD5DBD-8294-60CC-762D-52E130F77713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B445D390-20DA-770C-0514-987C7EB7F23B}"/>
              </a:ext>
            </a:extLst>
          </p:cNvPr>
          <p:cNvSpPr/>
          <p:nvPr/>
        </p:nvSpPr>
        <p:spPr>
          <a:xfrm>
            <a:off x="1259458" y="346224"/>
            <a:ext cx="5692782" cy="107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GUÍA CONSULTIVA DE DESEMPEÑO MUNICIPAL 2025-2027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8C65BE3-3830-7869-63EB-58744021B7CB}"/>
              </a:ext>
            </a:extLst>
          </p:cNvPr>
          <p:cNvSpPr/>
          <p:nvPr/>
        </p:nvSpPr>
        <p:spPr>
          <a:xfrm>
            <a:off x="847350" y="1797784"/>
            <a:ext cx="735890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Módulos:</a:t>
            </a:r>
          </a:p>
          <a:p>
            <a:pPr algn="just"/>
            <a:endParaRPr lang="es-MX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Organización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Hacienda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Gestión del Territorio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Servicios Públicos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Medio Ambiente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Desarrollo Social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Desarrollo Económico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Gobierno Abierto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82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6C9ADFDE-D542-6EAE-EB0F-F85E1FC5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634C42-8D7A-50A2-AEC9-12EA49D8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465138"/>
            <a:ext cx="9144793" cy="731458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F69CB985-6E2E-EBBE-5D98-E9963E5E43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CCC15ADB-2E2E-2EC0-2C6F-18EC1B88AB63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6A018565-AFE7-866F-A30D-3663FA4E5031}"/>
              </a:ext>
            </a:extLst>
          </p:cNvPr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PROGRAMA DE CERTIFICACIONES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C674EB-3E5D-4D14-FAD3-56DAE851B753}"/>
              </a:ext>
            </a:extLst>
          </p:cNvPr>
          <p:cNvSpPr/>
          <p:nvPr/>
        </p:nvSpPr>
        <p:spPr>
          <a:xfrm>
            <a:off x="649230" y="1770219"/>
            <a:ext cx="73589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En coordinación con la Dirección General de Atención a Municipios de la Secretaría de Gobierno se impulsará la certificación en materia de competencias laborales.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724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DFA43FF9-377B-8019-F562-562C272E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B0A4BC-303F-11F9-B73D-78AAC32E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" y="480378"/>
            <a:ext cx="9144793" cy="731458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AEA48C96-773A-867C-BECE-03F95CF8A2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4D3D6219-ED1D-A00C-921D-B4E3DF7C09C5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5084422D-873A-BD80-A09B-6194EE360461}"/>
              </a:ext>
            </a:extLst>
          </p:cNvPr>
          <p:cNvSpPr/>
          <p:nvPr/>
        </p:nvSpPr>
        <p:spPr>
          <a:xfrm>
            <a:off x="1259458" y="346224"/>
            <a:ext cx="5692782" cy="107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PROGRAMA DE ASESORÍAS Y ACOMPAÑAMIENTOS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655F3F-09A3-C7A9-AEDD-E0A901030D71}"/>
              </a:ext>
            </a:extLst>
          </p:cNvPr>
          <p:cNvSpPr/>
          <p:nvPr/>
        </p:nvSpPr>
        <p:spPr>
          <a:xfrm>
            <a:off x="664470" y="1862211"/>
            <a:ext cx="73589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En coordinación con dependencias gubernamentales, organizaciones civiles, universidades se realizarán asesorías especializadas en materia municipalista.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612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C3873788-36A6-1997-5FC3-9D626F69A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85A842-8B06-E208-B6D8-D7D98DBC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160338"/>
            <a:ext cx="9144793" cy="7314586"/>
          </a:xfrm>
          <a:prstGeom prst="rect">
            <a:avLst/>
          </a:prstGeom>
        </p:spPr>
      </p:pic>
      <p:pic>
        <p:nvPicPr>
          <p:cNvPr id="135" name="Google Shape;135;p5">
            <a:extLst>
              <a:ext uri="{FF2B5EF4-FFF2-40B4-BE49-F238E27FC236}">
                <a16:creationId xmlns:a16="http://schemas.microsoft.com/office/drawing/2014/main" id="{F863452A-D3A2-A528-736C-AD132C867B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>
            <a:extLst>
              <a:ext uri="{FF2B5EF4-FFF2-40B4-BE49-F238E27FC236}">
                <a16:creationId xmlns:a16="http://schemas.microsoft.com/office/drawing/2014/main" id="{A81A2050-7B57-579A-D5DC-94010CF5320F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561DAC-9711-2317-E297-B25E986511D2}"/>
              </a:ext>
            </a:extLst>
          </p:cNvPr>
          <p:cNvSpPr/>
          <p:nvPr/>
        </p:nvSpPr>
        <p:spPr>
          <a:xfrm>
            <a:off x="847350" y="1387340"/>
            <a:ext cx="73589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Se promoverá la coordinación interinstitucional para optimizar la operación del presente programa de capacitación con dependencias e instituciones  del  orden federal y estatal, universidades, organizaciones e instituciones relacionadas con  políticas públicas y temas de interés  para los gobiernos municipales. 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programa de capacitación esta sujeto a las necesidades y requerimientos específicos de capacitación, asesoría solicitada por los Ayuntamientos del estado de Morelos, así como  a la suficiencia presupuestal y a la aprobación del programa anual e interno de capacitación del  instituto. 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Este programa se presenta con fundamento en el Artículo 13 fracción I del Reglamento Interior del Instituto de Desarrollo y  Fortalecimiento Municipal del Estado de Morelos: La Junta de Gobierno tendrá las atribuciones siguientes:  Aprobar las políticas, lineamientos, programas, normas de organización y administración del Instituto, así como sus modificaciones;” 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Artículo 18 fracción I - del Reglamento Interior del Instituto de Desarrollo y  Fortalecimiento Municipal del Estado de Morelos:  “El Director General es el representante legal y el órgano ejecutor  de las  determinaciones  y acuerdos de la Junta de Gobierno, para lo cual tendrá  las atribuciones siguientes:  I. Proponer a la Junta de Gobierno las políticas, lineamientos, programas, presupuestos, normas y criterios de organización y administración del Instituto, así como sus modificaciones;”</a:t>
            </a:r>
          </a:p>
        </p:txBody>
      </p:sp>
    </p:spTree>
    <p:extLst>
      <p:ext uri="{BB962C8B-B14F-4D97-AF65-F5344CB8AC3E}">
        <p14:creationId xmlns:p14="http://schemas.microsoft.com/office/powerpoint/2010/main" val="422702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3C5DEB-D0E4-2E51-F5DD-2C2FDF01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49546" y="170291"/>
            <a:ext cx="8575377" cy="6516602"/>
            <a:chOff x="249549" y="170298"/>
            <a:chExt cx="8575377" cy="6516602"/>
          </a:xfrm>
        </p:grpSpPr>
        <p:sp>
          <p:nvSpPr>
            <p:cNvPr id="108" name="Google Shape;108;p3"/>
            <p:cNvSpPr txBox="1"/>
            <p:nvPr/>
          </p:nvSpPr>
          <p:spPr>
            <a:xfrm>
              <a:off x="249549" y="6225200"/>
              <a:ext cx="5938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2da. Cerrada de Mercurio No. 19 Col. Jardines de Cuernavaca, C.P. 62360</a:t>
              </a:r>
              <a:endParaRPr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Teléfonos (777) 3169808 /09</a:t>
              </a:r>
              <a:endParaRPr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6188050" y="6225200"/>
              <a:ext cx="263687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r">
                <a:buClr>
                  <a:schemeClr val="dk1"/>
                </a:buClr>
              </a:pPr>
              <a:r>
                <a:rPr lang="es-MX" sz="1200" b="1" dirty="0">
                  <a:solidFill>
                    <a:srgbClr val="7C7D3F"/>
                  </a:solidFill>
                  <a:uFill>
                    <a:noFill/>
                  </a:uFill>
                  <a:latin typeface="Montserrat"/>
                  <a:ea typeface="Montserrat"/>
                  <a:cs typeface="Montserrat"/>
                  <a:sym typeface="Montserrat"/>
                </a:rPr>
                <a:t>www.idefomm.org</a:t>
              </a:r>
              <a:endParaRPr lang="es-MX"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r">
                <a:buClr>
                  <a:schemeClr val="dk1"/>
                </a:buClr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capacitacion@idefomm.org</a:t>
              </a:r>
            </a:p>
          </p:txBody>
        </p:sp>
        <p:pic>
          <p:nvPicPr>
            <p:cNvPr id="110" name="Google Shape;110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30673" y="170298"/>
              <a:ext cx="1894252" cy="1894252"/>
            </a:xfrm>
            <a:prstGeom prst="rect">
              <a:avLst/>
            </a:prstGeom>
            <a:noFill/>
            <a:ln>
              <a:noFill/>
            </a:ln>
            <a:effectLst>
              <a:outerShdw blurRad="171450" dist="66675" dir="3780000" algn="bl" rotWithShape="0">
                <a:srgbClr val="000000">
                  <a:alpha val="36000"/>
                </a:srgbClr>
              </a:outerShdw>
            </a:effectLst>
          </p:spPr>
        </p:pic>
      </p:grpSp>
      <p:sp>
        <p:nvSpPr>
          <p:cNvPr id="107" name="Google Shape;107;p3"/>
          <p:cNvSpPr/>
          <p:nvPr/>
        </p:nvSpPr>
        <p:spPr>
          <a:xfrm>
            <a:off x="1009108" y="2257366"/>
            <a:ext cx="7400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cap="all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ES" sz="2800" b="1" cap="all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PROGRAMA ANUAL DE CAPACITACIÓN 2025</a:t>
            </a:r>
            <a:endParaRPr sz="4000" b="1" cap="all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25"/>
            <a:ext cx="9144003" cy="6831217"/>
            <a:chOff x="0" y="-25"/>
            <a:chExt cx="9144003" cy="6831217"/>
          </a:xfrm>
        </p:grpSpPr>
        <p:pic>
          <p:nvPicPr>
            <p:cNvPr id="421" name="Google Shape;42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-25"/>
              <a:ext cx="9144003" cy="6831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21"/>
            <p:cNvSpPr/>
            <p:nvPr/>
          </p:nvSpPr>
          <p:spPr>
            <a:xfrm>
              <a:off x="1229249" y="2591187"/>
              <a:ext cx="6768900" cy="2662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ARQ. IVAR ÁNGEL BARRETO ALANÍS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600" dirty="0">
                  <a:solidFill>
                    <a:schemeClr val="dk1"/>
                  </a:solidFill>
                  <a:latin typeface="Montserrat"/>
                  <a:sym typeface="Montserrat"/>
                </a:rPr>
                <a:t>Director General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600" b="1">
                  <a:solidFill>
                    <a:schemeClr val="dk1"/>
                  </a:solidFill>
                  <a:latin typeface="Montserrat"/>
                  <a:sym typeface="Montserrat"/>
                </a:rPr>
                <a:t> LIC. ALAN </a:t>
              </a:r>
              <a:r>
                <a:rPr lang="es-MX" sz="1600" b="1" dirty="0">
                  <a:solidFill>
                    <a:schemeClr val="dk1"/>
                  </a:solidFill>
                  <a:latin typeface="Montserrat"/>
                  <a:sym typeface="Montserrat"/>
                </a:rPr>
                <a:t>FRANCISCO MARTÍNEZ GARCÍA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600" dirty="0">
                  <a:solidFill>
                    <a:schemeClr val="dk1"/>
                  </a:solidFill>
                  <a:latin typeface="Montserrat"/>
                  <a:sym typeface="Montserrat"/>
                </a:rPr>
                <a:t>Presidente de la Junta de Gobierno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s-MX" sz="1600" b="1" dirty="0">
                <a:solidFill>
                  <a:schemeClr val="dk1"/>
                </a:solidFill>
                <a:latin typeface="Montserrat"/>
                <a:sym typeface="Montserra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solidFill>
                  <a:schemeClr val="dk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423" name="Google Shape;423;p21"/>
            <p:cNvSpPr txBox="1"/>
            <p:nvPr/>
          </p:nvSpPr>
          <p:spPr>
            <a:xfrm>
              <a:off x="249549" y="6225200"/>
              <a:ext cx="5938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2da. Cerrada de Mercurio No. 19 Col. Jardines de Cuernavaca, C.P. 62360</a:t>
              </a:r>
              <a:endParaRPr b="1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Teléfonos (777) 3169808 /09</a:t>
              </a:r>
              <a:endParaRPr sz="1200" b="1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6188049" y="6225200"/>
              <a:ext cx="263687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r">
                <a:buClr>
                  <a:schemeClr val="dk1"/>
                </a:buClr>
              </a:pPr>
              <a:r>
                <a:rPr lang="es-MX" sz="1200" b="1" dirty="0">
                  <a:solidFill>
                    <a:srgbClr val="7C7D3F"/>
                  </a:solidFill>
                  <a:uFill>
                    <a:noFill/>
                  </a:uFill>
                  <a:latin typeface="Montserrat"/>
                  <a:ea typeface="Montserrat"/>
                  <a:cs typeface="Montserrat"/>
                  <a:sym typeface="Montserrat"/>
                </a:rPr>
                <a:t>www.idefomm.org</a:t>
              </a:r>
              <a:endParaRPr lang="es-MX"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r">
                <a:buClr>
                  <a:schemeClr val="dk1"/>
                </a:buClr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capacitacion@idefomm.org</a:t>
              </a:r>
            </a:p>
          </p:txBody>
        </p:sp>
        <p:pic>
          <p:nvPicPr>
            <p:cNvPr id="425" name="Google Shape;42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24875" y="696935"/>
              <a:ext cx="1894252" cy="1894252"/>
            </a:xfrm>
            <a:prstGeom prst="rect">
              <a:avLst/>
            </a:prstGeom>
            <a:noFill/>
            <a:ln>
              <a:noFill/>
            </a:ln>
            <a:effectLst>
              <a:outerShdw blurRad="171450" dist="66675" dir="3780000" algn="bl" rotWithShape="0">
                <a:srgbClr val="000000">
                  <a:alpha val="36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1865" y="26776"/>
            <a:ext cx="9143997" cy="6831224"/>
            <a:chOff x="31865" y="26776"/>
            <a:chExt cx="9143997" cy="6831224"/>
          </a:xfrm>
        </p:grpSpPr>
        <p:pic>
          <p:nvPicPr>
            <p:cNvPr id="97" name="Google Shape;97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865" y="26776"/>
              <a:ext cx="9143997" cy="6831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2"/>
            <p:cNvSpPr txBox="1"/>
            <p:nvPr/>
          </p:nvSpPr>
          <p:spPr>
            <a:xfrm>
              <a:off x="249549" y="6225200"/>
              <a:ext cx="5938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2da. Cerrada de Mercurio No. 19 Col. Jardines de Cuernavaca, C.P. 62360</a:t>
              </a:r>
              <a:endParaRPr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Teléfonos (777) 3169808 /09</a:t>
              </a:r>
              <a:endParaRPr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6046839" y="6225200"/>
              <a:ext cx="277808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r">
                <a:buClr>
                  <a:schemeClr val="dk1"/>
                </a:buClr>
              </a:pPr>
              <a:r>
                <a:rPr lang="es-MX" sz="1200" b="1" dirty="0">
                  <a:solidFill>
                    <a:srgbClr val="7C7D3F"/>
                  </a:solidFill>
                  <a:uFill>
                    <a:noFill/>
                  </a:uFill>
                  <a:latin typeface="Montserrat"/>
                  <a:ea typeface="Montserrat"/>
                  <a:cs typeface="Montserrat"/>
                  <a:sym typeface="Montserrat"/>
                </a:rPr>
                <a:t>www.idefomm.org</a:t>
              </a:r>
              <a:endParaRPr lang="es-MX" sz="1200" b="1" dirty="0">
                <a:solidFill>
                  <a:srgbClr val="7C7D3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r">
                <a:buClr>
                  <a:schemeClr val="dk1"/>
                </a:buClr>
              </a:pPr>
              <a:r>
                <a:rPr lang="es-MX" sz="1200" b="1" dirty="0">
                  <a:solidFill>
                    <a:srgbClr val="7C7D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capacitacion@idefomm.org</a:t>
              </a:r>
            </a:p>
          </p:txBody>
        </p:sp>
        <p:pic>
          <p:nvPicPr>
            <p:cNvPr id="7" name="Google Shape;110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30673" y="170298"/>
              <a:ext cx="1894252" cy="1894252"/>
            </a:xfrm>
            <a:prstGeom prst="rect">
              <a:avLst/>
            </a:prstGeom>
            <a:noFill/>
            <a:ln>
              <a:noFill/>
            </a:ln>
            <a:effectLst>
              <a:outerShdw blurRad="171450" dist="66675" dir="3780000" algn="bl" rotWithShape="0">
                <a:srgbClr val="000000">
                  <a:alpha val="36000"/>
                </a:srgbClr>
              </a:outerShdw>
            </a:effectLst>
          </p:spPr>
        </p:pic>
      </p:grpSp>
      <p:sp>
        <p:nvSpPr>
          <p:cNvPr id="98" name="Google Shape;98;p2"/>
          <p:cNvSpPr/>
          <p:nvPr/>
        </p:nvSpPr>
        <p:spPr>
          <a:xfrm>
            <a:off x="1336491" y="1772965"/>
            <a:ext cx="6471017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CONTENIDO</a:t>
            </a:r>
            <a:endParaRPr lang="es-MX" sz="2000" b="1" dirty="0"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3746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CURSOS INAFED</a:t>
            </a:r>
          </a:p>
          <a:p>
            <a:pPr marL="3746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ADMINISTRACIÓN PÚBLICA MUNICIPAL</a:t>
            </a:r>
          </a:p>
          <a:p>
            <a:pPr marL="3746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DESARROLLO HUMANO</a:t>
            </a:r>
          </a:p>
          <a:p>
            <a:pPr marL="3746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GUÍA CONSULTIVA DE DESEMPEÑO MUNICIPAL 2025-2027</a:t>
            </a:r>
          </a:p>
          <a:p>
            <a:pPr marL="3746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PROGRAMA DE CERTIFICACIONES</a:t>
            </a:r>
          </a:p>
          <a:p>
            <a:pPr marL="3746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ASESORÍAS Y ACOMPAÑAMIENTO</a:t>
            </a:r>
            <a:endParaRPr sz="2000" dirty="0"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60338"/>
            <a:ext cx="9143997" cy="683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7" y="7937"/>
            <a:ext cx="1875482" cy="1680054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405117" y="479807"/>
            <a:ext cx="424232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1. CURSOS INAFED</a:t>
            </a:r>
            <a:endParaRPr sz="19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B6C9AB-071E-00FF-6F29-4C8A9E220B92}"/>
              </a:ext>
            </a:extLst>
          </p:cNvPr>
          <p:cNvSpPr txBox="1"/>
          <p:nvPr/>
        </p:nvSpPr>
        <p:spPr>
          <a:xfrm>
            <a:off x="460375" y="1413451"/>
            <a:ext cx="76065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/>
              <a:t>  Los temas de capacitación corresponden al Calendario Nacional de Capacitación del INAFED para el año 2025.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MX" sz="1600" b="1" dirty="0"/>
              <a:t>formación básica inicial </a:t>
            </a:r>
            <a:r>
              <a:rPr lang="es-MX" sz="1600" dirty="0"/>
              <a:t>preparada para servidoras y servidores públicos de reciente ingreso al servicio público y busca otorgar las herramientas necesarias para lograr un buen desempeño en cada una de las áreas de la administración;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MX" sz="1600" b="1" dirty="0"/>
              <a:t>formación complementaria o específica</a:t>
            </a:r>
            <a:r>
              <a:rPr lang="es-MX" sz="1600" dirty="0"/>
              <a:t>, son talleres que están diseñados para conocer más a fondo temas importantes en la Administración Municipal y requieren de un conocimiento previo; y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MX" sz="1600" b="1" dirty="0"/>
              <a:t>formación directiva </a:t>
            </a:r>
            <a:r>
              <a:rPr lang="es-MX" sz="1600" dirty="0"/>
              <a:t>con talleres de habilidades directivas que buscan detonar todos los atributos o capacidades del personal para desempeñarse en su trabajo de manera más eficiente.</a:t>
            </a:r>
            <a:endParaRPr lang="es-ES" sz="1600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160338"/>
            <a:ext cx="9144793" cy="6834208"/>
          </a:xfrm>
          <a:prstGeom prst="rect">
            <a:avLst/>
          </a:prstGeom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450836" y="352630"/>
            <a:ext cx="424232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1. CURSOS INAFED</a:t>
            </a:r>
            <a:endParaRPr sz="19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5360" y="2718306"/>
            <a:ext cx="743991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OBJETIVO: Contribuir  a la formación  de las autoridades  y los servidores públicos municipales, a través  de acciones de capacitación que les permitan ampliar y  desarrollar conocimientos, habilidades,  destrezas  y aptitudes para incrementar la eficiencia  y la eficacia en el ejercicio de la función pública y el desarrollo institucional de Gobiernos Locales. </a:t>
            </a:r>
          </a:p>
        </p:txBody>
      </p:sp>
    </p:spTree>
    <p:extLst>
      <p:ext uri="{BB962C8B-B14F-4D97-AF65-F5344CB8AC3E}">
        <p14:creationId xmlns:p14="http://schemas.microsoft.com/office/powerpoint/2010/main" val="207767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58"/>
            <a:ext cx="9144793" cy="6834208"/>
          </a:xfrm>
          <a:prstGeom prst="rect">
            <a:avLst/>
          </a:prstGeom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450836" y="169058"/>
            <a:ext cx="424232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1. CURSOS INAFED</a:t>
            </a:r>
            <a:endParaRPr sz="19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4853" y="1918733"/>
            <a:ext cx="7162799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Capacitaciones, Cursos y Talleres Permanentes en la Plataforma de Capacitación y Formación del Servidor Público Local. Actividades sujetas a la programación emitida por el INAFED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95728" y="3839926"/>
            <a:ext cx="726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hlinkClick r:id="rId5"/>
              </a:rPr>
              <a:t>http://siglo.inafed.gob.mx/formate/index.php</a:t>
            </a:r>
            <a:r>
              <a:rPr lang="es-MX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71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160338"/>
            <a:ext cx="9144793" cy="6834208"/>
          </a:xfrm>
          <a:prstGeom prst="rect">
            <a:avLst/>
          </a:prstGeom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242204" y="346224"/>
            <a:ext cx="5710035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43458" y="1653996"/>
            <a:ext cx="716279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Capacitaciones, foros, talleres </a:t>
            </a:r>
            <a:r>
              <a:rPr lang="es-MX" sz="2000" dirty="0" smtClean="0"/>
              <a:t>presenciales o en línea, </a:t>
            </a:r>
            <a:r>
              <a:rPr lang="es-MX" sz="2000" dirty="0"/>
              <a:t>con responsabilidad de las diferentes Direcciones del IDEFOMM en colaboración con dependencias </a:t>
            </a:r>
            <a:r>
              <a:rPr lang="es-MX" sz="2000" dirty="0" smtClean="0"/>
              <a:t>estatales, organizaciones y Universidades</a:t>
            </a:r>
            <a:r>
              <a:rPr lang="es-MX" sz="2000" dirty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OBJETIVO:</a:t>
            </a:r>
            <a:r>
              <a:rPr lang="es-MX" sz="2000" dirty="0"/>
              <a:t> Proporcionar a los servidores públicos municipales herramientas y conocimientos que fortalezcan su desempeño en el servicio público. </a:t>
            </a:r>
          </a:p>
        </p:txBody>
      </p:sp>
    </p:spTree>
    <p:extLst>
      <p:ext uri="{BB962C8B-B14F-4D97-AF65-F5344CB8AC3E}">
        <p14:creationId xmlns:p14="http://schemas.microsoft.com/office/powerpoint/2010/main" val="396157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335260"/>
            <a:ext cx="9144793" cy="7317592"/>
          </a:xfrm>
          <a:prstGeom prst="rect">
            <a:avLst/>
          </a:prstGeom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5327" y="1307712"/>
            <a:ext cx="7440930" cy="618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7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ORGANIZACIÓN</a:t>
            </a:r>
            <a:endParaRPr lang="es-MX" sz="17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Capacitación para la Integración y Funcionamiento del COPLADEMUN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Capacitación para la elaboración del Plan de Desarrollo Municipal 2025-2027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Taller para la Elaboración de Indicadores de Seguimiento del Plan Municipal de Desarrollo y Programas Presupuestarios 2025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Mapa Digital de México (INEGI)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Elaboración y/o actualización de Manuales de Organización y Procedimientos.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Elaboración de Informes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Evaluación y Seguimiento de los Planes Municipales de Desarrollo a través de Indicadores Estratégicos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Talles para Autoridades Auxiliares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Marco Lógico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Formulación de Indicadores/MIR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34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510858"/>
            <a:ext cx="9144793" cy="6964066"/>
          </a:xfrm>
          <a:prstGeom prst="rect">
            <a:avLst/>
          </a:prstGeom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6" y="7937"/>
            <a:ext cx="1875483" cy="1412890"/>
          </a:xfrm>
          <a:prstGeom prst="rect">
            <a:avLst/>
          </a:prstGeom>
          <a:noFill/>
          <a:ln>
            <a:noFill/>
          </a:ln>
          <a:effectLst>
            <a:outerShdw blurRad="171450" dist="66675" dir="378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9" name="Google Shape;129;p5" descr="Resultado de imagen para periodico tierra y libert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259458" y="346224"/>
            <a:ext cx="5692782" cy="7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E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ADMINISTRACIÓN PÚBLICA MUNICIPAL</a:t>
            </a:r>
            <a:endParaRPr sz="1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4852" y="1167742"/>
            <a:ext cx="7358907" cy="689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7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HACIENDA</a:t>
            </a:r>
            <a:endParaRPr lang="es-MX" sz="17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Taller para la elaboración del Programas Presupuestarios 2025 (</a:t>
            </a:r>
            <a:r>
              <a:rPr lang="es-MX" sz="17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Ley de Disciplina Financiera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Formulación de Ingresos y Elaboración de la iniciativa de Ley de Ingresos Municipal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Presupuesto Basado en Resultados (</a:t>
            </a:r>
            <a:r>
              <a:rPr lang="es-MX" sz="17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PbR</a:t>
            </a: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Distribución de Participaciones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Administración de Ingresos Municipales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Procedimiento Administrativo de Ejecución (PAE)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Presupuesto Participativo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Presupuesto de Egresos Municipal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Armonización Contable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Cuenta </a:t>
            </a:r>
            <a:r>
              <a:rPr lang="es-MX" sz="1700" kern="1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Pública Municipal</a:t>
            </a:r>
            <a:endParaRPr lang="es-MX" sz="17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Inventario de bienes muebles e inmuebles/Patrimonio Municipal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1129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1229</Words>
  <Application>Microsoft Office PowerPoint</Application>
  <PresentationFormat>Presentación en pantalla (4:3)</PresentationFormat>
  <Paragraphs>152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Montserrat</vt:lpstr>
      <vt:lpstr>Montserrat Medium</vt:lpstr>
      <vt:lpstr>Calibri</vt:lpstr>
      <vt:lpstr>Arial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CRISTHIAN</dc:creator>
  <cp:lastModifiedBy>Oscar Velazco</cp:lastModifiedBy>
  <cp:revision>41</cp:revision>
  <cp:lastPrinted>2025-03-10T16:08:08Z</cp:lastPrinted>
  <dcterms:created xsi:type="dcterms:W3CDTF">2015-05-06T21:13:10Z</dcterms:created>
  <dcterms:modified xsi:type="dcterms:W3CDTF">2025-03-10T16:38:53Z</dcterms:modified>
</cp:coreProperties>
</file>