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2" r:id="rId3"/>
    <p:sldId id="371" r:id="rId4"/>
    <p:sldId id="383" r:id="rId5"/>
    <p:sldId id="384" r:id="rId6"/>
    <p:sldId id="418" r:id="rId7"/>
    <p:sldId id="419" r:id="rId8"/>
    <p:sldId id="420" r:id="rId9"/>
    <p:sldId id="373" r:id="rId10"/>
    <p:sldId id="387" r:id="rId11"/>
    <p:sldId id="386" r:id="rId12"/>
    <p:sldId id="374" r:id="rId13"/>
    <p:sldId id="376" r:id="rId14"/>
    <p:sldId id="390" r:id="rId15"/>
    <p:sldId id="389" r:id="rId16"/>
    <p:sldId id="377" r:id="rId17"/>
    <p:sldId id="398" r:id="rId18"/>
    <p:sldId id="379" r:id="rId19"/>
    <p:sldId id="381" r:id="rId20"/>
    <p:sldId id="396" r:id="rId21"/>
    <p:sldId id="399" r:id="rId22"/>
    <p:sldId id="400" r:id="rId23"/>
    <p:sldId id="401" r:id="rId24"/>
    <p:sldId id="404" r:id="rId25"/>
    <p:sldId id="403" r:id="rId26"/>
    <p:sldId id="409" r:id="rId27"/>
    <p:sldId id="408" r:id="rId28"/>
    <p:sldId id="407" r:id="rId29"/>
    <p:sldId id="406" r:id="rId30"/>
    <p:sldId id="410" r:id="rId31"/>
    <p:sldId id="411" r:id="rId32"/>
    <p:sldId id="412" r:id="rId33"/>
    <p:sldId id="415" r:id="rId34"/>
    <p:sldId id="413" r:id="rId35"/>
    <p:sldId id="417" r:id="rId36"/>
    <p:sldId id="365"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0" d="100"/>
          <a:sy n="70" d="100"/>
        </p:scale>
        <p:origin x="141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8D308-DAC1-4D6B-97EB-E91B644F60B1}" type="datetimeFigureOut">
              <a:rPr lang="es-MX" smtClean="0"/>
              <a:t>26/05/2025</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2550C-F8A4-4DF3-A2B4-165D50650FCA}" type="slidenum">
              <a:rPr lang="es-MX" smtClean="0"/>
              <a:t>‹Nº›</a:t>
            </a:fld>
            <a:endParaRPr lang="es-MX" dirty="0"/>
          </a:p>
        </p:txBody>
      </p:sp>
    </p:spTree>
    <p:extLst>
      <p:ext uri="{BB962C8B-B14F-4D97-AF65-F5344CB8AC3E}">
        <p14:creationId xmlns:p14="http://schemas.microsoft.com/office/powerpoint/2010/main" val="56799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FAC8C41-C306-486D-8896-1FA1B72D7B8F}" type="datetimeFigureOut">
              <a:rPr lang="es-MX" smtClean="0"/>
              <a:t>26/05/2025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A8F06A2-59C0-4367-8942-37E9B9D184C8}"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C8C41-C306-486D-8896-1FA1B72D7B8F}" type="datetimeFigureOut">
              <a:rPr lang="es-MX" smtClean="0"/>
              <a:t>26/05/2025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F06A2-59C0-4367-8942-37E9B9D184C8}"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file:///C:\Users\Amaro\Desktop\HACIENDA%202025\PROGRAMAS%20PRESUPUESTARIOS%20MUNICIPIO%2037.xl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8" Type="http://schemas.openxmlformats.org/officeDocument/2006/relationships/hyperlink" Target="http://marcojuridico.morelos.gob.mx/archivos/leyes/pdf/LPGASTOPEM.pdf" TargetMode="External"/><Relationship Id="rId3" Type="http://schemas.openxmlformats.org/officeDocument/2006/relationships/hyperlink" Target="https://www.diputados.gob.mx/LeyesBiblio/pdf/CPEUM.pdf" TargetMode="External"/><Relationship Id="rId7" Type="http://schemas.openxmlformats.org/officeDocument/2006/relationships/hyperlink" Target="https://www.hacienda.morelos.gob.mx/images/docu_planeacion/transparencia_fiscal/marco_regulatorio/LPLANEAEM19.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diputados.gob.mx/LeyesBiblio/pdf/LGCG_300118.pdf" TargetMode="External"/><Relationship Id="rId5" Type="http://schemas.openxmlformats.org/officeDocument/2006/relationships/hyperlink" Target="https://www.coneval.org.mx/Evaluacion/NME/Paginas/LineamientosGenerales.aspx" TargetMode="External"/><Relationship Id="rId4" Type="http://schemas.openxmlformats.org/officeDocument/2006/relationships/hyperlink" Target="https://www.diputados.gob.mx/LeyesBiblio/pdf/LFPRH.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idefom.org.mx/" TargetMode="External"/><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mailto:capacitaidefomm@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300" y="3018995"/>
            <a:ext cx="8407400" cy="1735293"/>
          </a:xfrm>
          <a:prstGeom prst="rect">
            <a:avLst/>
          </a:prstGeom>
          <a:noFill/>
        </p:spPr>
        <p:txBody>
          <a:bodyPr vert="horz" lIns="91440" tIns="45720" rIns="91440" bIns="45720" rtlCol="0" anchor="ctr">
            <a:noAutofit/>
          </a:bodyPr>
          <a:lstStyle/>
          <a:p>
            <a:pPr algn="ctr">
              <a:lnSpc>
                <a:spcPct val="125000"/>
              </a:lnSpc>
              <a:spcBef>
                <a:spcPct val="0"/>
              </a:spcBef>
            </a:pPr>
            <a:endParaRPr lang="es-ES" sz="2800" b="1" dirty="0">
              <a:solidFill>
                <a:schemeClr val="tx1">
                  <a:lumMod val="85000"/>
                  <a:lumOff val="15000"/>
                </a:schemeClr>
              </a:solidFill>
              <a:latin typeface="Arial" panose="020B0604020202020204" pitchFamily="34" charset="0"/>
              <a:ea typeface="+mj-ea"/>
              <a:cs typeface="Arial" panose="020B0604020202020204" pitchFamily="34" charset="0"/>
            </a:endParaRPr>
          </a:p>
          <a:p>
            <a:pPr algn="ctr">
              <a:lnSpc>
                <a:spcPct val="125000"/>
              </a:lnSpc>
              <a:spcBef>
                <a:spcPct val="0"/>
              </a:spcBef>
            </a:pPr>
            <a:endParaRPr lang="es-ES" sz="2800" dirty="0">
              <a:solidFill>
                <a:schemeClr val="tx1">
                  <a:lumMod val="85000"/>
                  <a:lumOff val="15000"/>
                </a:schemeClr>
              </a:solidFill>
              <a:latin typeface="Arial" panose="020B0604020202020204" pitchFamily="34" charset="0"/>
              <a:ea typeface="+mj-ea"/>
              <a:cs typeface="Arial" panose="020B0604020202020204" pitchFamily="34" charset="0"/>
            </a:endParaRPr>
          </a:p>
          <a:p>
            <a:pPr algn="ctr">
              <a:lnSpc>
                <a:spcPct val="125000"/>
              </a:lnSpc>
              <a:spcBef>
                <a:spcPct val="0"/>
              </a:spcBef>
            </a:pPr>
            <a:endParaRPr lang="es-ES" sz="2800" b="1"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11" name="CuadroTexto 10">
            <a:extLst>
              <a:ext uri="{FF2B5EF4-FFF2-40B4-BE49-F238E27FC236}">
                <a16:creationId xmlns:a16="http://schemas.microsoft.com/office/drawing/2014/main" id="{890C14DE-5B99-4211-83E8-EF9E326E75FB}"/>
              </a:ext>
            </a:extLst>
          </p:cNvPr>
          <p:cNvSpPr txBox="1"/>
          <p:nvPr/>
        </p:nvSpPr>
        <p:spPr>
          <a:xfrm>
            <a:off x="683568" y="1670088"/>
            <a:ext cx="7349961" cy="1323439"/>
          </a:xfrm>
          <a:prstGeom prst="rect">
            <a:avLst/>
          </a:prstGeom>
          <a:noFill/>
        </p:spPr>
        <p:txBody>
          <a:bodyPr wrap="none" rtlCol="0">
            <a:spAutoFit/>
          </a:bodyPr>
          <a:lstStyle/>
          <a:p>
            <a:pPr algn="ctr"/>
            <a:r>
              <a:rPr lang="es-MX" sz="4000" b="1" dirty="0">
                <a:solidFill>
                  <a:schemeClr val="bg1"/>
                </a:solidFill>
              </a:rPr>
              <a:t>La Planeación Municipal y</a:t>
            </a:r>
          </a:p>
          <a:p>
            <a:pPr algn="ctr"/>
            <a:r>
              <a:rPr lang="es-MX" sz="4000" b="1" dirty="0">
                <a:solidFill>
                  <a:schemeClr val="bg1"/>
                </a:solidFill>
              </a:rPr>
              <a:t>Funcionamiento del  Coplademun</a:t>
            </a:r>
          </a:p>
        </p:txBody>
      </p:sp>
      <p:pic>
        <p:nvPicPr>
          <p:cNvPr id="10" name="Imagen 9">
            <a:extLst>
              <a:ext uri="{FF2B5EF4-FFF2-40B4-BE49-F238E27FC236}">
                <a16:creationId xmlns:a16="http://schemas.microsoft.com/office/drawing/2014/main" id="{84092977-318D-4050-A426-D1AFBF7BC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3" y="-124838"/>
            <a:ext cx="9144000" cy="6858000"/>
          </a:xfrm>
          <a:prstGeom prst="rect">
            <a:avLst/>
          </a:prstGeom>
        </p:spPr>
      </p:pic>
      <p:sp>
        <p:nvSpPr>
          <p:cNvPr id="12" name="CuadroTexto 11">
            <a:extLst>
              <a:ext uri="{FF2B5EF4-FFF2-40B4-BE49-F238E27FC236}">
                <a16:creationId xmlns:a16="http://schemas.microsoft.com/office/drawing/2014/main" id="{CA1804BA-07C3-44B2-A545-05AD5CD460BF}"/>
              </a:ext>
            </a:extLst>
          </p:cNvPr>
          <p:cNvSpPr txBox="1"/>
          <p:nvPr/>
        </p:nvSpPr>
        <p:spPr>
          <a:xfrm>
            <a:off x="810271" y="1601854"/>
            <a:ext cx="7837402" cy="954107"/>
          </a:xfrm>
          <a:prstGeom prst="rect">
            <a:avLst/>
          </a:prstGeom>
          <a:noFill/>
        </p:spPr>
        <p:txBody>
          <a:bodyPr wrap="none" rtlCol="0">
            <a:spAutoFit/>
          </a:bodyPr>
          <a:lstStyle/>
          <a:p>
            <a:pPr marL="0" marR="0" lvl="0" indent="0" algn="ctr" rtl="0">
              <a:spcBef>
                <a:spcPts val="0"/>
              </a:spcBef>
              <a:spcAft>
                <a:spcPts val="0"/>
              </a:spcAft>
              <a:buNone/>
            </a:pPr>
            <a:r>
              <a:rPr lang="es-MX" sz="2800" b="1" u="none" strike="noStrike" cap="none" dirty="0">
                <a:solidFill>
                  <a:schemeClr val="bg1">
                    <a:lumMod val="95000"/>
                  </a:schemeClr>
                </a:solidFill>
                <a:latin typeface="Arial"/>
                <a:ea typeface="Arial"/>
                <a:cs typeface="Arial"/>
                <a:sym typeface="Arial"/>
              </a:rPr>
              <a:t>Elaboración de Programas</a:t>
            </a:r>
            <a:endParaRPr lang="es-MX" sz="2000" dirty="0">
              <a:solidFill>
                <a:schemeClr val="bg1">
                  <a:lumMod val="95000"/>
                </a:schemeClr>
              </a:solidFill>
            </a:endParaRPr>
          </a:p>
          <a:p>
            <a:pPr marL="0" marR="0" lvl="0" indent="0" algn="ctr" rtl="0">
              <a:spcBef>
                <a:spcPts val="0"/>
              </a:spcBef>
              <a:spcAft>
                <a:spcPts val="0"/>
              </a:spcAft>
              <a:buNone/>
            </a:pPr>
            <a:r>
              <a:rPr lang="es-MX" sz="2800" b="1" u="none" strike="noStrike" cap="none" dirty="0">
                <a:solidFill>
                  <a:schemeClr val="bg1">
                    <a:lumMod val="95000"/>
                  </a:schemeClr>
                </a:solidFill>
                <a:latin typeface="Arial"/>
                <a:ea typeface="Arial"/>
                <a:cs typeface="Arial"/>
                <a:sym typeface="Arial"/>
              </a:rPr>
              <a:t>Presupuestarios con Enfoque de Resultados</a:t>
            </a:r>
            <a:endParaRPr lang="es-MX" sz="2000" dirty="0">
              <a:solidFill>
                <a:schemeClr val="bg1">
                  <a:lumMod val="95000"/>
                </a:schemeClr>
              </a:solidFill>
            </a:endParaRPr>
          </a:p>
        </p:txBody>
      </p:sp>
      <p:sp>
        <p:nvSpPr>
          <p:cNvPr id="13" name="CuadroTexto 12">
            <a:extLst>
              <a:ext uri="{FF2B5EF4-FFF2-40B4-BE49-F238E27FC236}">
                <a16:creationId xmlns:a16="http://schemas.microsoft.com/office/drawing/2014/main" id="{E4FBEE62-94ED-4756-A849-892BDEB265D5}"/>
              </a:ext>
            </a:extLst>
          </p:cNvPr>
          <p:cNvSpPr txBox="1"/>
          <p:nvPr/>
        </p:nvSpPr>
        <p:spPr>
          <a:xfrm>
            <a:off x="5946286" y="6253172"/>
            <a:ext cx="3024290" cy="338554"/>
          </a:xfrm>
          <a:prstGeom prst="rect">
            <a:avLst/>
          </a:prstGeom>
          <a:noFill/>
        </p:spPr>
        <p:txBody>
          <a:bodyPr wrap="none" rtlCol="0">
            <a:spAutoFit/>
          </a:bodyPr>
          <a:lstStyle/>
          <a:p>
            <a:pPr algn="ctr"/>
            <a:r>
              <a:rPr lang="es-MX" sz="1600" b="1" dirty="0">
                <a:solidFill>
                  <a:schemeClr val="bg1"/>
                </a:solidFill>
              </a:rPr>
              <a:t>Cuernavaca Morelos, Mayo 2025.</a:t>
            </a:r>
          </a:p>
        </p:txBody>
      </p:sp>
    </p:spTree>
    <p:extLst>
      <p:ext uri="{BB962C8B-B14F-4D97-AF65-F5344CB8AC3E}">
        <p14:creationId xmlns:p14="http://schemas.microsoft.com/office/powerpoint/2010/main" val="34082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E221D-E085-3C4F-C5E8-4989126CA0C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28E89F9-64FF-4F1C-4664-A77794D39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092"/>
            <a:ext cx="9118721" cy="6858000"/>
          </a:xfrm>
          <a:prstGeom prst="rect">
            <a:avLst/>
          </a:prstGeom>
        </p:spPr>
      </p:pic>
      <p:sp>
        <p:nvSpPr>
          <p:cNvPr id="2" name="Título 3">
            <a:extLst>
              <a:ext uri="{FF2B5EF4-FFF2-40B4-BE49-F238E27FC236}">
                <a16:creationId xmlns:a16="http://schemas.microsoft.com/office/drawing/2014/main" id="{E2A69079-9E73-03D1-28DD-4EC6C559AFE4}"/>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Ciclo Presupuestario</a:t>
            </a:r>
            <a:r>
              <a:rPr lang="es-MX" sz="1800" dirty="0">
                <a:solidFill>
                  <a:schemeClr val="bg1"/>
                </a:solidFill>
                <a:latin typeface="Arial" panose="020B0604020202020204" pitchFamily="34" charset="0"/>
                <a:cs typeface="Arial" panose="020B0604020202020204" pitchFamily="34" charset="0"/>
              </a:rPr>
              <a:t>.</a:t>
            </a:r>
          </a:p>
        </p:txBody>
      </p:sp>
      <p:pic>
        <p:nvPicPr>
          <p:cNvPr id="3" name="Google Shape;117;p4" descr="El Ciclo Presupuestario Federal en México | Download Scientific Diagram">
            <a:extLst>
              <a:ext uri="{FF2B5EF4-FFF2-40B4-BE49-F238E27FC236}">
                <a16:creationId xmlns:a16="http://schemas.microsoft.com/office/drawing/2014/main" id="{54916A9C-FB6C-7674-8091-954FB0478E16}"/>
              </a:ext>
            </a:extLst>
          </p:cNvPr>
          <p:cNvPicPr preferRelativeResize="0"/>
          <p:nvPr/>
        </p:nvPicPr>
        <p:blipFill rotWithShape="1">
          <a:blip r:embed="rId3">
            <a:alphaModFix/>
          </a:blip>
          <a:srcRect/>
          <a:stretch/>
        </p:blipFill>
        <p:spPr>
          <a:xfrm>
            <a:off x="1619672" y="1052736"/>
            <a:ext cx="6264696" cy="5040560"/>
          </a:xfrm>
          <a:prstGeom prst="rect">
            <a:avLst/>
          </a:prstGeom>
          <a:noFill/>
          <a:ln>
            <a:noFill/>
          </a:ln>
        </p:spPr>
      </p:pic>
      <p:sp>
        <p:nvSpPr>
          <p:cNvPr id="5" name="Google Shape;120;p4">
            <a:extLst>
              <a:ext uri="{FF2B5EF4-FFF2-40B4-BE49-F238E27FC236}">
                <a16:creationId xmlns:a16="http://schemas.microsoft.com/office/drawing/2014/main" id="{D700B82E-8C87-0951-00DB-E3F56ABD99BB}"/>
              </a:ext>
            </a:extLst>
          </p:cNvPr>
          <p:cNvSpPr txBox="1"/>
          <p:nvPr/>
        </p:nvSpPr>
        <p:spPr>
          <a:xfrm>
            <a:off x="6764642" y="1338054"/>
            <a:ext cx="223224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Alineación a  Programas del PMD.</a:t>
            </a:r>
            <a:endParaRPr sz="1200" dirty="0"/>
          </a:p>
        </p:txBody>
      </p:sp>
      <p:sp>
        <p:nvSpPr>
          <p:cNvPr id="8" name="Google Shape;121;p4">
            <a:extLst>
              <a:ext uri="{FF2B5EF4-FFF2-40B4-BE49-F238E27FC236}">
                <a16:creationId xmlns:a16="http://schemas.microsoft.com/office/drawing/2014/main" id="{67C18984-3E05-D74F-5164-09CB6F5E4182}"/>
              </a:ext>
            </a:extLst>
          </p:cNvPr>
          <p:cNvSpPr txBox="1"/>
          <p:nvPr/>
        </p:nvSpPr>
        <p:spPr>
          <a:xfrm>
            <a:off x="7032525" y="2564904"/>
            <a:ext cx="21114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Definición y Diseño de </a:t>
            </a:r>
            <a:endParaRPr sz="1200"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Programas que integren</a:t>
            </a:r>
            <a:endParaRPr sz="1200"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Componentes y actividades.</a:t>
            </a:r>
            <a:endParaRPr dirty="0"/>
          </a:p>
        </p:txBody>
      </p:sp>
      <p:sp>
        <p:nvSpPr>
          <p:cNvPr id="10" name="Google Shape;122;p4">
            <a:extLst>
              <a:ext uri="{FF2B5EF4-FFF2-40B4-BE49-F238E27FC236}">
                <a16:creationId xmlns:a16="http://schemas.microsoft.com/office/drawing/2014/main" id="{E5714864-7514-30E4-211E-9BBB52393D18}"/>
              </a:ext>
            </a:extLst>
          </p:cNvPr>
          <p:cNvSpPr txBox="1"/>
          <p:nvPr/>
        </p:nvSpPr>
        <p:spPr>
          <a:xfrm>
            <a:off x="7164288" y="4653136"/>
            <a:ext cx="1954433"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Asignar Presupuestos con base </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en resultados.  (Presupuestos de Egresos)</a:t>
            </a:r>
            <a:endParaRPr dirty="0"/>
          </a:p>
        </p:txBody>
      </p:sp>
      <p:sp>
        <p:nvSpPr>
          <p:cNvPr id="11" name="Google Shape;123;p4">
            <a:extLst>
              <a:ext uri="{FF2B5EF4-FFF2-40B4-BE49-F238E27FC236}">
                <a16:creationId xmlns:a16="http://schemas.microsoft.com/office/drawing/2014/main" id="{21440937-D368-5433-9B77-60189575E978}"/>
              </a:ext>
            </a:extLst>
          </p:cNvPr>
          <p:cNvSpPr txBox="1"/>
          <p:nvPr/>
        </p:nvSpPr>
        <p:spPr>
          <a:xfrm>
            <a:off x="2814279" y="5949280"/>
            <a:ext cx="384595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Gestión y Calidad del Gasto Público. (Llevar a cabo las actividades proyectadas)</a:t>
            </a:r>
            <a:endParaRPr dirty="0"/>
          </a:p>
        </p:txBody>
      </p:sp>
      <p:sp>
        <p:nvSpPr>
          <p:cNvPr id="12" name="Google Shape;124;p4">
            <a:extLst>
              <a:ext uri="{FF2B5EF4-FFF2-40B4-BE49-F238E27FC236}">
                <a16:creationId xmlns:a16="http://schemas.microsoft.com/office/drawing/2014/main" id="{3BBEE686-8B19-D3F7-519A-244AE19A1E4C}"/>
              </a:ext>
            </a:extLst>
          </p:cNvPr>
          <p:cNvSpPr txBox="1"/>
          <p:nvPr/>
        </p:nvSpPr>
        <p:spPr>
          <a:xfrm>
            <a:off x="125031" y="4581128"/>
            <a:ext cx="226920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Monitoreo de </a:t>
            </a:r>
            <a:r>
              <a:rPr lang="es-MX" sz="1100" dirty="0">
                <a:solidFill>
                  <a:schemeClr val="dk1"/>
                </a:solidFill>
                <a:latin typeface="Arial"/>
                <a:ea typeface="Arial"/>
                <a:cs typeface="Arial"/>
                <a:sym typeface="Arial"/>
              </a:rPr>
              <a:t>Resultados</a:t>
            </a:r>
            <a:r>
              <a:rPr lang="es-MX" sz="1200" dirty="0">
                <a:solidFill>
                  <a:schemeClr val="dk1"/>
                </a:solidFill>
                <a:latin typeface="Arial"/>
                <a:ea typeface="Arial"/>
                <a:cs typeface="Arial"/>
                <a:sym typeface="Arial"/>
              </a:rPr>
              <a:t>.</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(Reportes e Informes de </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Actividades de Unidades</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Administrativas)</a:t>
            </a:r>
            <a:endParaRPr dirty="0"/>
          </a:p>
        </p:txBody>
      </p:sp>
      <p:sp>
        <p:nvSpPr>
          <p:cNvPr id="13" name="Google Shape;125;p4">
            <a:extLst>
              <a:ext uri="{FF2B5EF4-FFF2-40B4-BE49-F238E27FC236}">
                <a16:creationId xmlns:a16="http://schemas.microsoft.com/office/drawing/2014/main" id="{A93E24F9-4FDB-5648-6A3F-7BD7C69C82D6}"/>
              </a:ext>
            </a:extLst>
          </p:cNvPr>
          <p:cNvSpPr txBox="1"/>
          <p:nvPr/>
        </p:nvSpPr>
        <p:spPr>
          <a:xfrm>
            <a:off x="125031" y="2816853"/>
            <a:ext cx="182012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Resultados de la Evaluación cuantitativa y Cualitativa, cumplimiento de Indicadores</a:t>
            </a:r>
            <a:endParaRPr dirty="0"/>
          </a:p>
        </p:txBody>
      </p:sp>
      <p:sp>
        <p:nvSpPr>
          <p:cNvPr id="14" name="Google Shape;126;p4">
            <a:extLst>
              <a:ext uri="{FF2B5EF4-FFF2-40B4-BE49-F238E27FC236}">
                <a16:creationId xmlns:a16="http://schemas.microsoft.com/office/drawing/2014/main" id="{4D52825D-861A-F25D-D2A6-A83F4C7724B9}"/>
              </a:ext>
            </a:extLst>
          </p:cNvPr>
          <p:cNvSpPr txBox="1"/>
          <p:nvPr/>
        </p:nvSpPr>
        <p:spPr>
          <a:xfrm>
            <a:off x="249427" y="1156384"/>
            <a:ext cx="227177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Cuenta Pública/Informes</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Trimestrales/Informe Anual.</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Publicación de información en </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Portales de transparencia</a:t>
            </a:r>
            <a:endParaRPr dirty="0"/>
          </a:p>
        </p:txBody>
      </p:sp>
    </p:spTree>
    <p:extLst>
      <p:ext uri="{BB962C8B-B14F-4D97-AF65-F5344CB8AC3E}">
        <p14:creationId xmlns:p14="http://schemas.microsoft.com/office/powerpoint/2010/main" val="110183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675A-2763-E032-84BA-524EFFB1C47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9EEA64E-0940-FC2D-AA7C-B287AB077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9412C473-7ADD-66C7-2D05-C30E16150F1A}"/>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Etapas de la aplicación de la MML</a:t>
            </a:r>
            <a:r>
              <a:rPr lang="es-MX" sz="1800" dirty="0">
                <a:solidFill>
                  <a:schemeClr val="bg1"/>
                </a:solidFill>
                <a:latin typeface="Arial" panose="020B0604020202020204" pitchFamily="34" charset="0"/>
                <a:cs typeface="Arial" panose="020B0604020202020204" pitchFamily="34" charset="0"/>
              </a:rPr>
              <a:t>.</a:t>
            </a:r>
          </a:p>
        </p:txBody>
      </p:sp>
      <p:pic>
        <p:nvPicPr>
          <p:cNvPr id="6" name="Imagen 5">
            <a:extLst>
              <a:ext uri="{FF2B5EF4-FFF2-40B4-BE49-F238E27FC236}">
                <a16:creationId xmlns:a16="http://schemas.microsoft.com/office/drawing/2014/main" id="{3F1002A5-9A9E-6DEE-1EB3-6DAFF2832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5"/>
            <a:ext cx="8263498" cy="3471214"/>
          </a:xfrm>
          <a:prstGeom prst="rect">
            <a:avLst/>
          </a:prstGeom>
        </p:spPr>
      </p:pic>
      <p:sp>
        <p:nvSpPr>
          <p:cNvPr id="9" name="CuadroTexto 8">
            <a:extLst>
              <a:ext uri="{FF2B5EF4-FFF2-40B4-BE49-F238E27FC236}">
                <a16:creationId xmlns:a16="http://schemas.microsoft.com/office/drawing/2014/main" id="{57151BFE-BA73-3328-FDF8-58959AA954A0}"/>
              </a:ext>
            </a:extLst>
          </p:cNvPr>
          <p:cNvSpPr txBox="1"/>
          <p:nvPr/>
        </p:nvSpPr>
        <p:spPr>
          <a:xfrm>
            <a:off x="914778" y="4802151"/>
            <a:ext cx="7689670" cy="1200329"/>
          </a:xfrm>
          <a:prstGeom prst="rect">
            <a:avLst/>
          </a:prstGeom>
          <a:noFill/>
        </p:spPr>
        <p:txBody>
          <a:bodyPr wrap="square">
            <a:spAutoFit/>
          </a:bodyPr>
          <a:lstStyle/>
          <a:p>
            <a:pPr algn="just"/>
            <a:r>
              <a:rPr kumimoji="0" lang="es-MX"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La </a:t>
            </a:r>
            <a:r>
              <a:rPr kumimoji="0" lang="es-MX"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MML</a:t>
            </a:r>
            <a:r>
              <a:rPr kumimoji="0" lang="es-MX"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es una </a:t>
            </a:r>
            <a:r>
              <a:rPr kumimoji="0" lang="es-MX"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herramienta de planeación basada en la estructuración y solución de problemas</a:t>
            </a:r>
            <a:r>
              <a:rPr kumimoji="0" lang="es-MX"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Permite presentar de forma </a:t>
            </a:r>
            <a:r>
              <a:rPr kumimoji="0" lang="es-MX"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sistemática y lógica </a:t>
            </a:r>
            <a:r>
              <a:rPr kumimoji="0" lang="es-MX"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los </a:t>
            </a:r>
            <a:r>
              <a:rPr kumimoji="0" lang="es-MX"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objetivos</a:t>
            </a:r>
            <a:r>
              <a:rPr kumimoji="0" lang="es-MX"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de un programa y sus relaciones de causalidad, alineándolos a objetivos de mayor nivel</a:t>
            </a:r>
            <a:endParaRPr lang="es-MX" dirty="0"/>
          </a:p>
        </p:txBody>
      </p:sp>
    </p:spTree>
    <p:extLst>
      <p:ext uri="{BB962C8B-B14F-4D97-AF65-F5344CB8AC3E}">
        <p14:creationId xmlns:p14="http://schemas.microsoft.com/office/powerpoint/2010/main" val="371423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AEB23-6224-BC3A-5B16-DC7664A6893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95050C3-F4B5-7827-DCC4-3BEB63A95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222EC399-3EE4-588B-F282-09ED93F7C61C}"/>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Programas presupuestarios</a:t>
            </a:r>
            <a:endParaRPr lang="es-MX" sz="1800" dirty="0">
              <a:solidFill>
                <a:schemeClr val="bg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B3D5EFA7-B051-9947-FF6E-49E8531D0F1B}"/>
              </a:ext>
            </a:extLst>
          </p:cNvPr>
          <p:cNvSpPr/>
          <p:nvPr/>
        </p:nvSpPr>
        <p:spPr>
          <a:xfrm>
            <a:off x="683568" y="1935580"/>
            <a:ext cx="7992888" cy="1754326"/>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Un Programa Presupuestario, es un </a:t>
            </a:r>
            <a:r>
              <a:rPr lang="es-MX" b="1" dirty="0">
                <a:latin typeface="Arial" panose="020B0604020202020204" pitchFamily="34" charset="0"/>
                <a:cs typeface="Arial" panose="020B0604020202020204" pitchFamily="34" charset="0"/>
              </a:rPr>
              <a:t>conjunto de acciones programada</a:t>
            </a:r>
            <a:r>
              <a:rPr lang="es-MX" dirty="0">
                <a:latin typeface="Arial" panose="020B0604020202020204" pitchFamily="34" charset="0"/>
                <a:cs typeface="Arial" panose="020B0604020202020204" pitchFamily="34" charset="0"/>
              </a:rPr>
              <a:t>s que </a:t>
            </a:r>
            <a:r>
              <a:rPr lang="es-MX" b="1" dirty="0">
                <a:latin typeface="Arial" panose="020B0604020202020204" pitchFamily="34" charset="0"/>
                <a:cs typeface="Arial" panose="020B0604020202020204" pitchFamily="34" charset="0"/>
              </a:rPr>
              <a:t>permiten organizar y clasificar el gasto de los recursos públicos con la finalidad de alcanzar un resultado específico</a:t>
            </a:r>
            <a:r>
              <a:rPr lang="es-MX" dirty="0">
                <a:latin typeface="Arial" panose="020B0604020202020204" pitchFamily="34" charset="0"/>
                <a:cs typeface="Arial" panose="020B0604020202020204" pitchFamily="34" charset="0"/>
              </a:rPr>
              <a:t>, en el cual, establece estrategias diseñadas para alcanzar objetivos y metas en beneficio de la población.</a:t>
            </a:r>
          </a:p>
          <a:p>
            <a:endParaRPr lang="es-MX" dirty="0"/>
          </a:p>
        </p:txBody>
      </p:sp>
      <p:sp>
        <p:nvSpPr>
          <p:cNvPr id="5" name="Flecha: a la derecha 4">
            <a:extLst>
              <a:ext uri="{FF2B5EF4-FFF2-40B4-BE49-F238E27FC236}">
                <a16:creationId xmlns:a16="http://schemas.microsoft.com/office/drawing/2014/main" id="{620D18B8-AD65-66D0-0CAC-89F66D09755A}"/>
              </a:ext>
            </a:extLst>
          </p:cNvPr>
          <p:cNvSpPr/>
          <p:nvPr/>
        </p:nvSpPr>
        <p:spPr>
          <a:xfrm>
            <a:off x="850592" y="1124744"/>
            <a:ext cx="5881648" cy="843364"/>
          </a:xfrm>
          <a:prstGeom prst="righ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¿Qué es un programa presupuestario?</a:t>
            </a:r>
          </a:p>
        </p:txBody>
      </p:sp>
      <p:sp>
        <p:nvSpPr>
          <p:cNvPr id="8" name="Flecha: a la derecha 7">
            <a:extLst>
              <a:ext uri="{FF2B5EF4-FFF2-40B4-BE49-F238E27FC236}">
                <a16:creationId xmlns:a16="http://schemas.microsoft.com/office/drawing/2014/main" id="{DDA61FB9-A71F-5B1B-DB79-C305479EC766}"/>
              </a:ext>
            </a:extLst>
          </p:cNvPr>
          <p:cNvSpPr/>
          <p:nvPr/>
        </p:nvSpPr>
        <p:spPr>
          <a:xfrm>
            <a:off x="850592" y="3429000"/>
            <a:ext cx="5881648" cy="843364"/>
          </a:xfrm>
          <a:prstGeom prst="righ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¿Cómo se realiza un programa presupuestario?</a:t>
            </a:r>
          </a:p>
        </p:txBody>
      </p:sp>
      <p:sp>
        <p:nvSpPr>
          <p:cNvPr id="11" name="CuadroTexto 10">
            <a:extLst>
              <a:ext uri="{FF2B5EF4-FFF2-40B4-BE49-F238E27FC236}">
                <a16:creationId xmlns:a16="http://schemas.microsoft.com/office/drawing/2014/main" id="{807AF6E8-E9B5-A472-6F4E-5A61B2762DFA}"/>
              </a:ext>
            </a:extLst>
          </p:cNvPr>
          <p:cNvSpPr txBox="1"/>
          <p:nvPr/>
        </p:nvSpPr>
        <p:spPr>
          <a:xfrm>
            <a:off x="773190" y="4313515"/>
            <a:ext cx="7903266" cy="2031325"/>
          </a:xfrm>
          <a:prstGeom prst="rect">
            <a:avLst/>
          </a:prstGeom>
          <a:noFill/>
        </p:spPr>
        <p:txBody>
          <a:bodyPr wrap="square">
            <a:spAutoFit/>
          </a:bodyPr>
          <a:lstStyle/>
          <a:p>
            <a:pPr algn="just"/>
            <a:r>
              <a:rPr lang="es-MX" dirty="0">
                <a:latin typeface="Arial" panose="020B0604020202020204" pitchFamily="34" charset="0"/>
                <a:cs typeface="Arial" panose="020B0604020202020204" pitchFamily="34" charset="0"/>
              </a:rPr>
              <a:t>Para realizar una propuesta de un Programa Presupuestario, </a:t>
            </a:r>
            <a:r>
              <a:rPr lang="es-MX" b="1" dirty="0">
                <a:latin typeface="Arial" panose="020B0604020202020204" pitchFamily="34" charset="0"/>
                <a:cs typeface="Arial" panose="020B0604020202020204" pitchFamily="34" charset="0"/>
              </a:rPr>
              <a:t>es importante determinar los objetivos estratégicos</a:t>
            </a:r>
            <a:r>
              <a:rPr lang="es-MX" dirty="0">
                <a:latin typeface="Arial" panose="020B0604020202020204" pitchFamily="34" charset="0"/>
                <a:cs typeface="Arial" panose="020B0604020202020204" pitchFamily="34" charset="0"/>
              </a:rPr>
              <a:t>, es decir, </a:t>
            </a:r>
            <a:r>
              <a:rPr lang="es-MX" b="1" dirty="0">
                <a:latin typeface="Arial" panose="020B0604020202020204" pitchFamily="34" charset="0"/>
                <a:cs typeface="Arial" panose="020B0604020202020204" pitchFamily="34" charset="0"/>
              </a:rPr>
              <a:t>crear el supuesto del problema o necesidad que pueda ser resuelto o atendido a partir de la inversión de los recursos públicos alineados y vincularlo al PMD, a los Objetivos de Desarrollo Sostenible (ODS)</a:t>
            </a:r>
            <a:r>
              <a:rPr lang="es-MX" dirty="0">
                <a:latin typeface="Arial" panose="020B0604020202020204" pitchFamily="34" charset="0"/>
                <a:cs typeface="Arial" panose="020B0604020202020204" pitchFamily="34" charset="0"/>
              </a:rPr>
              <a:t> y a las prioridades institucionales que, a su vez, sea congruente con el marco normativo vigente.</a:t>
            </a:r>
          </a:p>
        </p:txBody>
      </p:sp>
    </p:spTree>
    <p:extLst>
      <p:ext uri="{BB962C8B-B14F-4D97-AF65-F5344CB8AC3E}">
        <p14:creationId xmlns:p14="http://schemas.microsoft.com/office/powerpoint/2010/main" val="124248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FCFF-BCA1-9B3F-D9F1-CE4AC33962C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A02C7AC-413F-B748-4D11-47FD1FDBB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B5A6EB84-D021-FA34-0ED2-58A6529A8991}"/>
              </a:ext>
            </a:extLst>
          </p:cNvPr>
          <p:cNvSpPr txBox="1">
            <a:spLocks/>
          </p:cNvSpPr>
          <p:nvPr/>
        </p:nvSpPr>
        <p:spPr>
          <a:xfrm>
            <a:off x="971600" y="257284"/>
            <a:ext cx="4246787"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Elaboración de árbol de problema y objetivos</a:t>
            </a:r>
            <a:r>
              <a:rPr lang="es-MX" sz="1800" dirty="0">
                <a:solidFill>
                  <a:schemeClr val="bg1"/>
                </a:solidFill>
                <a:latin typeface="Arial" panose="020B0604020202020204" pitchFamily="34" charset="0"/>
                <a:cs typeface="Arial" panose="020B0604020202020204" pitchFamily="34" charset="0"/>
              </a:rPr>
              <a:t>.</a:t>
            </a:r>
          </a:p>
        </p:txBody>
      </p:sp>
      <p:sp>
        <p:nvSpPr>
          <p:cNvPr id="4" name="CuadroTexto 3">
            <a:extLst>
              <a:ext uri="{FF2B5EF4-FFF2-40B4-BE49-F238E27FC236}">
                <a16:creationId xmlns:a16="http://schemas.microsoft.com/office/drawing/2014/main" id="{505E612E-3B5E-D065-E0C4-7255C1B2C7B2}"/>
              </a:ext>
            </a:extLst>
          </p:cNvPr>
          <p:cNvSpPr txBox="1"/>
          <p:nvPr/>
        </p:nvSpPr>
        <p:spPr>
          <a:xfrm>
            <a:off x="527271" y="2132856"/>
            <a:ext cx="8089458" cy="2862322"/>
          </a:xfrm>
          <a:prstGeom prst="rect">
            <a:avLst/>
          </a:prstGeom>
          <a:noFill/>
        </p:spPr>
        <p:txBody>
          <a:bodyPr wrap="square">
            <a:spAutoFit/>
          </a:bodyPr>
          <a:lstStyle/>
          <a:p>
            <a:pPr algn="just"/>
            <a:r>
              <a:rPr lang="es-MX" b="0" i="0" dirty="0">
                <a:solidFill>
                  <a:srgbClr val="000000"/>
                </a:solidFill>
                <a:effectLst/>
                <a:latin typeface="Arial" panose="020B0604020202020204" pitchFamily="34" charset="0"/>
                <a:cs typeface="Arial" panose="020B0604020202020204" pitchFamily="34" charset="0"/>
              </a:rPr>
              <a:t>El Árbol del Problema y el Árbol de Objetivos son herramientas metodológicas que apoyan la elaboración de la Matriz de Indicadores para Resultados (MIR). </a:t>
            </a:r>
            <a:r>
              <a:rPr lang="es-MX" b="1" i="0" dirty="0">
                <a:solidFill>
                  <a:srgbClr val="000000"/>
                </a:solidFill>
                <a:effectLst/>
                <a:latin typeface="Arial" panose="020B0604020202020204" pitchFamily="34" charset="0"/>
                <a:cs typeface="Arial" panose="020B0604020202020204" pitchFamily="34" charset="0"/>
              </a:rPr>
              <a:t>El Árbol del problema se utiliza para identificar la naturaleza y contexto de la problemática que se pretende resolver mediante una estrategia, programa, proyecto</a:t>
            </a:r>
            <a:r>
              <a:rPr lang="es-MX" b="0" i="0" dirty="0">
                <a:solidFill>
                  <a:srgbClr val="000000"/>
                </a:solidFill>
                <a:effectLst/>
                <a:latin typeface="Arial" panose="020B0604020202020204" pitchFamily="34" charset="0"/>
                <a:cs typeface="Arial" panose="020B0604020202020204" pitchFamily="34" charset="0"/>
              </a:rPr>
              <a:t>, etcétera. En su desarrollo se identifican tanto las causas que originan el problema como los efectos directos e indirectos que ocasiona; su vinculación con la MIR consiste en que dicha herramienta, </a:t>
            </a:r>
            <a:r>
              <a:rPr lang="es-MX" b="1" i="0" dirty="0">
                <a:solidFill>
                  <a:srgbClr val="000000"/>
                </a:solidFill>
                <a:effectLst/>
                <a:latin typeface="Arial" panose="020B0604020202020204" pitchFamily="34" charset="0"/>
                <a:cs typeface="Arial" panose="020B0604020202020204" pitchFamily="34" charset="0"/>
              </a:rPr>
              <a:t>una vez transformada en el Árbol de Objetivos, permite identificar y definir los objetivos que contendrá el Resumen Narrativo (Fin, Propósito, Componentes y Actividades).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99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4B52E-CB0A-08C6-488A-D5E3759D779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CE911BF-2238-EABB-8045-828C338DB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11A3B000-B857-6754-1A64-1A655CFD3FA0}"/>
              </a:ext>
            </a:extLst>
          </p:cNvPr>
          <p:cNvSpPr txBox="1">
            <a:spLocks/>
          </p:cNvSpPr>
          <p:nvPr/>
        </p:nvSpPr>
        <p:spPr>
          <a:xfrm>
            <a:off x="971600" y="257284"/>
            <a:ext cx="4246787"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Elaboración de árbol de problema y objetivos</a:t>
            </a:r>
            <a:r>
              <a:rPr lang="es-MX" sz="1800" dirty="0">
                <a:solidFill>
                  <a:schemeClr val="bg1"/>
                </a:solidFill>
                <a:latin typeface="Arial" panose="020B0604020202020204" pitchFamily="34" charset="0"/>
                <a:cs typeface="Arial" panose="020B0604020202020204" pitchFamily="34" charset="0"/>
              </a:rPr>
              <a:t>.</a:t>
            </a:r>
          </a:p>
        </p:txBody>
      </p:sp>
      <p:pic>
        <p:nvPicPr>
          <p:cNvPr id="5" name="Google Shape;196;p12">
            <a:extLst>
              <a:ext uri="{FF2B5EF4-FFF2-40B4-BE49-F238E27FC236}">
                <a16:creationId xmlns:a16="http://schemas.microsoft.com/office/drawing/2014/main" id="{1B88266B-67B2-FD3A-9B8E-4D93989F8EDB}"/>
              </a:ext>
            </a:extLst>
          </p:cNvPr>
          <p:cNvPicPr preferRelativeResize="0"/>
          <p:nvPr/>
        </p:nvPicPr>
        <p:blipFill rotWithShape="1">
          <a:blip r:embed="rId3">
            <a:alphaModFix/>
          </a:blip>
          <a:srcRect t="4249" r="4367" b="3513"/>
          <a:stretch/>
        </p:blipFill>
        <p:spPr>
          <a:xfrm>
            <a:off x="395536" y="1048964"/>
            <a:ext cx="8640961" cy="5188348"/>
          </a:xfrm>
          <a:prstGeom prst="rect">
            <a:avLst/>
          </a:prstGeom>
          <a:noFill/>
          <a:ln>
            <a:noFill/>
          </a:ln>
        </p:spPr>
      </p:pic>
    </p:spTree>
    <p:extLst>
      <p:ext uri="{BB962C8B-B14F-4D97-AF65-F5344CB8AC3E}">
        <p14:creationId xmlns:p14="http://schemas.microsoft.com/office/powerpoint/2010/main" val="87614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55B5-A4D5-6608-4A90-BE1CE76B675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DAD64B1-8BDF-1A8B-C20C-831B328C4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FCECBFFB-F271-6057-74C3-2C69CF318B8A}"/>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Elaboración de árbol de problema y objetivos</a:t>
            </a:r>
            <a:endParaRPr lang="es-MX" sz="1800" dirty="0">
              <a:solidFill>
                <a:schemeClr val="bg1"/>
              </a:solidFill>
              <a:latin typeface="Arial" panose="020B0604020202020204" pitchFamily="34" charset="0"/>
              <a:cs typeface="Arial" panose="020B0604020202020204" pitchFamily="34" charset="0"/>
            </a:endParaRPr>
          </a:p>
        </p:txBody>
      </p:sp>
      <p:sp>
        <p:nvSpPr>
          <p:cNvPr id="3" name="Google Shape;203;p13">
            <a:extLst>
              <a:ext uri="{FF2B5EF4-FFF2-40B4-BE49-F238E27FC236}">
                <a16:creationId xmlns:a16="http://schemas.microsoft.com/office/drawing/2014/main" id="{8E9A22C6-2609-F285-81C4-6E7E1754792B}"/>
              </a:ext>
            </a:extLst>
          </p:cNvPr>
          <p:cNvSpPr txBox="1"/>
          <p:nvPr/>
        </p:nvSpPr>
        <p:spPr>
          <a:xfrm>
            <a:off x="1881186" y="3405553"/>
            <a:ext cx="3672408" cy="646331"/>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dirty="0">
                <a:solidFill>
                  <a:schemeClr val="dk1"/>
                </a:solidFill>
                <a:latin typeface="Arial"/>
                <a:ea typeface="Arial"/>
                <a:cs typeface="Arial"/>
                <a:sym typeface="Arial"/>
              </a:rPr>
              <a:t>Los jóvenes de nivel medio superior </a:t>
            </a:r>
            <a:r>
              <a:rPr lang="es-MX" sz="1800" b="1" dirty="0">
                <a:solidFill>
                  <a:schemeClr val="dk1"/>
                </a:solidFill>
                <a:latin typeface="Arial"/>
                <a:ea typeface="Arial"/>
                <a:cs typeface="Arial"/>
                <a:sym typeface="Arial"/>
              </a:rPr>
              <a:t>abandonan</a:t>
            </a:r>
            <a:r>
              <a:rPr lang="es-MX" sz="1800" dirty="0">
                <a:solidFill>
                  <a:schemeClr val="dk1"/>
                </a:solidFill>
                <a:latin typeface="Arial"/>
                <a:ea typeface="Arial"/>
                <a:cs typeface="Arial"/>
                <a:sym typeface="Arial"/>
              </a:rPr>
              <a:t> sus estudios</a:t>
            </a:r>
            <a:endParaRPr dirty="0"/>
          </a:p>
        </p:txBody>
      </p:sp>
      <p:sp>
        <p:nvSpPr>
          <p:cNvPr id="4" name="Google Shape;209;p13">
            <a:extLst>
              <a:ext uri="{FF2B5EF4-FFF2-40B4-BE49-F238E27FC236}">
                <a16:creationId xmlns:a16="http://schemas.microsoft.com/office/drawing/2014/main" id="{4B62E376-723E-BA4F-04BD-9F1C7D8906F8}"/>
              </a:ext>
            </a:extLst>
          </p:cNvPr>
          <p:cNvSpPr txBox="1"/>
          <p:nvPr/>
        </p:nvSpPr>
        <p:spPr>
          <a:xfrm>
            <a:off x="467544" y="1535160"/>
            <a:ext cx="2880320" cy="954067"/>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Jóvenes sin competencias necesarias para ingresar a la universidad o integrarse al mercado laboral formal </a:t>
            </a:r>
            <a:endParaRPr dirty="0"/>
          </a:p>
        </p:txBody>
      </p:sp>
      <p:sp>
        <p:nvSpPr>
          <p:cNvPr id="5" name="Google Shape;211;p13">
            <a:extLst>
              <a:ext uri="{FF2B5EF4-FFF2-40B4-BE49-F238E27FC236}">
                <a16:creationId xmlns:a16="http://schemas.microsoft.com/office/drawing/2014/main" id="{BCFC8D47-A3DE-C84B-05F2-D21BBC3A533D}"/>
              </a:ext>
            </a:extLst>
          </p:cNvPr>
          <p:cNvSpPr txBox="1"/>
          <p:nvPr/>
        </p:nvSpPr>
        <p:spPr>
          <a:xfrm>
            <a:off x="3542050" y="1904492"/>
            <a:ext cx="2880320" cy="584735"/>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Arial"/>
                <a:ea typeface="Arial"/>
                <a:cs typeface="Arial"/>
                <a:sym typeface="Arial"/>
              </a:rPr>
              <a:t>Aumento en el rezago  educativo</a:t>
            </a:r>
            <a:endParaRPr dirty="0"/>
          </a:p>
        </p:txBody>
      </p:sp>
      <p:sp>
        <p:nvSpPr>
          <p:cNvPr id="8" name="Google Shape;205;p13">
            <a:extLst>
              <a:ext uri="{FF2B5EF4-FFF2-40B4-BE49-F238E27FC236}">
                <a16:creationId xmlns:a16="http://schemas.microsoft.com/office/drawing/2014/main" id="{82540865-4E5F-64A0-E561-0D90FEDE22F5}"/>
              </a:ext>
            </a:extLst>
          </p:cNvPr>
          <p:cNvSpPr txBox="1"/>
          <p:nvPr/>
        </p:nvSpPr>
        <p:spPr>
          <a:xfrm>
            <a:off x="467544" y="4927492"/>
            <a:ext cx="2880320" cy="738623"/>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Recursos económicos insuficientes para gastos escolares </a:t>
            </a:r>
            <a:endParaRPr dirty="0"/>
          </a:p>
        </p:txBody>
      </p:sp>
      <p:sp>
        <p:nvSpPr>
          <p:cNvPr id="9" name="Google Shape;207;p13">
            <a:extLst>
              <a:ext uri="{FF2B5EF4-FFF2-40B4-BE49-F238E27FC236}">
                <a16:creationId xmlns:a16="http://schemas.microsoft.com/office/drawing/2014/main" id="{B9D86129-2429-AA7C-86C3-2FE598587E03}"/>
              </a:ext>
            </a:extLst>
          </p:cNvPr>
          <p:cNvSpPr txBox="1"/>
          <p:nvPr/>
        </p:nvSpPr>
        <p:spPr>
          <a:xfrm>
            <a:off x="3542050" y="4927492"/>
            <a:ext cx="2880320" cy="523180"/>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Altos niveles de embarazo adolescente </a:t>
            </a:r>
            <a:endParaRPr dirty="0"/>
          </a:p>
        </p:txBody>
      </p:sp>
      <p:sp>
        <p:nvSpPr>
          <p:cNvPr id="10" name="Google Shape;214;p13">
            <a:extLst>
              <a:ext uri="{FF2B5EF4-FFF2-40B4-BE49-F238E27FC236}">
                <a16:creationId xmlns:a16="http://schemas.microsoft.com/office/drawing/2014/main" id="{2C0A4EF2-AF62-F891-5B7E-87361FEFE277}"/>
              </a:ext>
            </a:extLst>
          </p:cNvPr>
          <p:cNvSpPr txBox="1"/>
          <p:nvPr/>
        </p:nvSpPr>
        <p:spPr>
          <a:xfrm>
            <a:off x="6749263" y="2012193"/>
            <a:ext cx="1534989" cy="3693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dirty="0">
                <a:solidFill>
                  <a:schemeClr val="dk1"/>
                </a:solidFill>
                <a:latin typeface="Arial"/>
                <a:ea typeface="Arial"/>
                <a:cs typeface="Arial"/>
                <a:sym typeface="Arial"/>
              </a:rPr>
              <a:t>Efectos</a:t>
            </a:r>
            <a:endParaRPr dirty="0"/>
          </a:p>
        </p:txBody>
      </p:sp>
      <p:sp>
        <p:nvSpPr>
          <p:cNvPr id="11" name="Google Shape;213;p13">
            <a:extLst>
              <a:ext uri="{FF2B5EF4-FFF2-40B4-BE49-F238E27FC236}">
                <a16:creationId xmlns:a16="http://schemas.microsoft.com/office/drawing/2014/main" id="{641B3F5F-93A9-A7BA-C763-461165996638}"/>
              </a:ext>
            </a:extLst>
          </p:cNvPr>
          <p:cNvSpPr txBox="1"/>
          <p:nvPr/>
        </p:nvSpPr>
        <p:spPr>
          <a:xfrm>
            <a:off x="6749263" y="3405553"/>
            <a:ext cx="1534989" cy="61555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dirty="0">
                <a:solidFill>
                  <a:schemeClr val="dk1"/>
                </a:solidFill>
                <a:latin typeface="Arial"/>
                <a:ea typeface="Arial"/>
                <a:cs typeface="Arial"/>
                <a:sym typeface="Arial"/>
              </a:rPr>
              <a:t>Problema Principal</a:t>
            </a:r>
            <a:endParaRPr dirty="0"/>
          </a:p>
        </p:txBody>
      </p:sp>
      <p:sp>
        <p:nvSpPr>
          <p:cNvPr id="12" name="Google Shape;212;p13">
            <a:extLst>
              <a:ext uri="{FF2B5EF4-FFF2-40B4-BE49-F238E27FC236}">
                <a16:creationId xmlns:a16="http://schemas.microsoft.com/office/drawing/2014/main" id="{82C0DEDE-0115-11C6-76FE-22C9E56656BB}"/>
              </a:ext>
            </a:extLst>
          </p:cNvPr>
          <p:cNvSpPr txBox="1"/>
          <p:nvPr/>
        </p:nvSpPr>
        <p:spPr>
          <a:xfrm>
            <a:off x="6749263" y="5026949"/>
            <a:ext cx="1534989" cy="3693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dirty="0">
                <a:solidFill>
                  <a:schemeClr val="dk1"/>
                </a:solidFill>
                <a:latin typeface="Arial"/>
                <a:ea typeface="Arial"/>
                <a:cs typeface="Arial"/>
                <a:sym typeface="Arial"/>
              </a:rPr>
              <a:t>Causas</a:t>
            </a:r>
            <a:endParaRPr dirty="0"/>
          </a:p>
        </p:txBody>
      </p:sp>
      <p:cxnSp>
        <p:nvCxnSpPr>
          <p:cNvPr id="13" name="Google Shape;208;p13">
            <a:extLst>
              <a:ext uri="{FF2B5EF4-FFF2-40B4-BE49-F238E27FC236}">
                <a16:creationId xmlns:a16="http://schemas.microsoft.com/office/drawing/2014/main" id="{4A4DA935-D0F8-62FA-D56F-6D3EF55C88CA}"/>
              </a:ext>
            </a:extLst>
          </p:cNvPr>
          <p:cNvCxnSpPr>
            <a:cxnSpLocks/>
          </p:cNvCxnSpPr>
          <p:nvPr/>
        </p:nvCxnSpPr>
        <p:spPr>
          <a:xfrm flipH="1" flipV="1">
            <a:off x="2555776" y="2529945"/>
            <a:ext cx="986274" cy="834890"/>
          </a:xfrm>
          <a:prstGeom prst="straightConnector1">
            <a:avLst/>
          </a:prstGeom>
          <a:noFill/>
          <a:ln w="9525" cap="flat" cmpd="sng">
            <a:solidFill>
              <a:srgbClr val="4A7DBA"/>
            </a:solidFill>
            <a:prstDash val="solid"/>
            <a:round/>
            <a:headEnd type="none" w="sm" len="sm"/>
            <a:tailEnd type="triangle" w="med" len="med"/>
          </a:ln>
        </p:spPr>
      </p:cxnSp>
      <p:cxnSp>
        <p:nvCxnSpPr>
          <p:cNvPr id="16" name="Google Shape;208;p13">
            <a:extLst>
              <a:ext uri="{FF2B5EF4-FFF2-40B4-BE49-F238E27FC236}">
                <a16:creationId xmlns:a16="http://schemas.microsoft.com/office/drawing/2014/main" id="{CDD0A3DA-E404-810F-8EAB-4BAF8D097E60}"/>
              </a:ext>
            </a:extLst>
          </p:cNvPr>
          <p:cNvCxnSpPr>
            <a:cxnSpLocks/>
          </p:cNvCxnSpPr>
          <p:nvPr/>
        </p:nvCxnSpPr>
        <p:spPr>
          <a:xfrm flipV="1">
            <a:off x="3717390" y="2529945"/>
            <a:ext cx="566578" cy="802802"/>
          </a:xfrm>
          <a:prstGeom prst="straightConnector1">
            <a:avLst/>
          </a:prstGeom>
          <a:noFill/>
          <a:ln w="9525" cap="flat" cmpd="sng">
            <a:solidFill>
              <a:srgbClr val="4A7DBA"/>
            </a:solidFill>
            <a:prstDash val="solid"/>
            <a:round/>
            <a:headEnd type="none" w="sm" len="sm"/>
            <a:tailEnd type="triangle" w="med" len="med"/>
          </a:ln>
        </p:spPr>
      </p:cxnSp>
      <p:cxnSp>
        <p:nvCxnSpPr>
          <p:cNvPr id="20" name="Google Shape;208;p13">
            <a:extLst>
              <a:ext uri="{FF2B5EF4-FFF2-40B4-BE49-F238E27FC236}">
                <a16:creationId xmlns:a16="http://schemas.microsoft.com/office/drawing/2014/main" id="{61C00A8E-F183-453D-0BAF-75AEA4036361}"/>
              </a:ext>
            </a:extLst>
          </p:cNvPr>
          <p:cNvCxnSpPr>
            <a:cxnSpLocks/>
          </p:cNvCxnSpPr>
          <p:nvPr/>
        </p:nvCxnSpPr>
        <p:spPr>
          <a:xfrm flipH="1">
            <a:off x="1907704" y="4124690"/>
            <a:ext cx="1331305" cy="672462"/>
          </a:xfrm>
          <a:prstGeom prst="straightConnector1">
            <a:avLst/>
          </a:prstGeom>
          <a:noFill/>
          <a:ln w="9525" cap="flat" cmpd="sng">
            <a:solidFill>
              <a:srgbClr val="4A7DBA"/>
            </a:solidFill>
            <a:prstDash val="solid"/>
            <a:round/>
            <a:headEnd type="none" w="sm" len="sm"/>
            <a:tailEnd type="triangle" w="med" len="med"/>
          </a:ln>
        </p:spPr>
      </p:cxnSp>
      <p:cxnSp>
        <p:nvCxnSpPr>
          <p:cNvPr id="27" name="Google Shape;208;p13">
            <a:extLst>
              <a:ext uri="{FF2B5EF4-FFF2-40B4-BE49-F238E27FC236}">
                <a16:creationId xmlns:a16="http://schemas.microsoft.com/office/drawing/2014/main" id="{602954AD-73B3-0F7F-7044-DC24D1ABA173}"/>
              </a:ext>
            </a:extLst>
          </p:cNvPr>
          <p:cNvCxnSpPr>
            <a:cxnSpLocks/>
          </p:cNvCxnSpPr>
          <p:nvPr/>
        </p:nvCxnSpPr>
        <p:spPr>
          <a:xfrm>
            <a:off x="4283968" y="4124690"/>
            <a:ext cx="698242" cy="672462"/>
          </a:xfrm>
          <a:prstGeom prst="straightConnector1">
            <a:avLst/>
          </a:prstGeom>
          <a:noFill/>
          <a:ln w="9525" cap="flat" cmpd="sng">
            <a:solidFill>
              <a:srgbClr val="4A7DBA"/>
            </a:solidFill>
            <a:prstDash val="solid"/>
            <a:round/>
            <a:headEnd type="none" w="sm" len="sm"/>
            <a:tailEnd type="triangle" w="med" len="med"/>
          </a:ln>
        </p:spPr>
      </p:cxnSp>
    </p:spTree>
    <p:extLst>
      <p:ext uri="{BB962C8B-B14F-4D97-AF65-F5344CB8AC3E}">
        <p14:creationId xmlns:p14="http://schemas.microsoft.com/office/powerpoint/2010/main" val="166462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B7D1F-5156-670B-83DB-5D12DB4FB66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B16BA44-2814-3A10-8C74-79F1670F82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69EE5E6E-427D-5146-7E4D-37DCD2CFBDE3}"/>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Elaboración de árbol de problema y objetivos</a:t>
            </a:r>
            <a:endParaRPr lang="es-MX" sz="1800" dirty="0">
              <a:solidFill>
                <a:schemeClr val="bg1"/>
              </a:solidFill>
              <a:latin typeface="Arial" panose="020B0604020202020204" pitchFamily="34" charset="0"/>
              <a:cs typeface="Arial" panose="020B0604020202020204" pitchFamily="34" charset="0"/>
            </a:endParaRPr>
          </a:p>
        </p:txBody>
      </p:sp>
      <p:graphicFrame>
        <p:nvGraphicFramePr>
          <p:cNvPr id="8" name="Google Shape;227;p15">
            <a:extLst>
              <a:ext uri="{FF2B5EF4-FFF2-40B4-BE49-F238E27FC236}">
                <a16:creationId xmlns:a16="http://schemas.microsoft.com/office/drawing/2014/main" id="{71ACA2DD-ED0E-D4CD-91EF-363F9241F82B}"/>
              </a:ext>
            </a:extLst>
          </p:cNvPr>
          <p:cNvGraphicFramePr/>
          <p:nvPr>
            <p:extLst>
              <p:ext uri="{D42A27DB-BD31-4B8C-83A1-F6EECF244321}">
                <p14:modId xmlns:p14="http://schemas.microsoft.com/office/powerpoint/2010/main" val="1403500462"/>
              </p:ext>
            </p:extLst>
          </p:nvPr>
        </p:nvGraphicFramePr>
        <p:xfrm>
          <a:off x="1644352" y="1568732"/>
          <a:ext cx="6096000" cy="466858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s-MX" sz="1800" b="1" u="none" strike="noStrike" cap="none" dirty="0"/>
                        <a:t>Problemas</a:t>
                      </a:r>
                      <a:endParaRPr b="1" dirty="0"/>
                    </a:p>
                  </a:txBody>
                  <a:tcPr marL="91450" marR="91450" marT="45725" marB="45725"/>
                </a:tc>
                <a:tc>
                  <a:txBody>
                    <a:bodyPr/>
                    <a:lstStyle/>
                    <a:p>
                      <a:pPr marL="0" marR="0" lvl="0" indent="0" algn="ctr" rtl="0">
                        <a:spcBef>
                          <a:spcPts val="0"/>
                        </a:spcBef>
                        <a:spcAft>
                          <a:spcPts val="0"/>
                        </a:spcAft>
                        <a:buNone/>
                      </a:pPr>
                      <a:r>
                        <a:rPr lang="es-MX" sz="1800" b="1" dirty="0"/>
                        <a:t>Objetivos</a:t>
                      </a:r>
                      <a:endParaRPr b="1"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1800" b="1" dirty="0"/>
                        <a:t>Aumento</a:t>
                      </a:r>
                      <a:r>
                        <a:rPr lang="es-MX" sz="1800" dirty="0"/>
                        <a:t> en el rezago educativo</a:t>
                      </a:r>
                      <a:endParaRPr dirty="0"/>
                    </a:p>
                  </a:txBody>
                  <a:tcPr marL="91450" marR="91450" marT="45725" marB="45725">
                    <a:solidFill>
                      <a:schemeClr val="accent3">
                        <a:lumMod val="20000"/>
                        <a:lumOff val="80000"/>
                      </a:schemeClr>
                    </a:solidFill>
                  </a:tcPr>
                </a:tc>
                <a:tc>
                  <a:txBody>
                    <a:bodyPr/>
                    <a:lstStyle/>
                    <a:p>
                      <a:pPr marL="0" marR="0" lvl="0" indent="0" algn="l" rtl="0">
                        <a:spcBef>
                          <a:spcPts val="0"/>
                        </a:spcBef>
                        <a:spcAft>
                          <a:spcPts val="0"/>
                        </a:spcAft>
                        <a:buNone/>
                      </a:pPr>
                      <a:r>
                        <a:rPr lang="es-MX" sz="1800" b="1" dirty="0"/>
                        <a:t>Disminución</a:t>
                      </a:r>
                      <a:r>
                        <a:rPr lang="es-MX" sz="1800" dirty="0"/>
                        <a:t> en el rezago educativo</a:t>
                      </a:r>
                      <a:endParaRPr dirty="0"/>
                    </a:p>
                  </a:txBody>
                  <a:tcPr marL="91450" marR="91450" marT="45725" marB="45725">
                    <a:solidFill>
                      <a:schemeClr val="accent3">
                        <a:lumMod val="20000"/>
                        <a:lumOff val="80000"/>
                      </a:scheme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MX" sz="1800" dirty="0"/>
                        <a:t>Jóvenes </a:t>
                      </a:r>
                      <a:r>
                        <a:rPr lang="es-MX" sz="1800" b="1" dirty="0"/>
                        <a:t>sin</a:t>
                      </a:r>
                      <a:r>
                        <a:rPr lang="es-MX" sz="1800" dirty="0"/>
                        <a:t> competencias necesarias para ingresar a la universidad o integrarse al mercado laboral formal</a:t>
                      </a:r>
                      <a:endParaRPr dirty="0"/>
                    </a:p>
                  </a:txBody>
                  <a:tcPr marL="91450" marR="91450" marT="45725" marB="45725">
                    <a:solidFill>
                      <a:schemeClr val="accent3">
                        <a:lumMod val="20000"/>
                        <a:lumOff val="80000"/>
                      </a:schemeClr>
                    </a:solidFill>
                  </a:tcPr>
                </a:tc>
                <a:tc>
                  <a:txBody>
                    <a:bodyPr/>
                    <a:lstStyle/>
                    <a:p>
                      <a:pPr marL="0" marR="0" lvl="0" indent="0" algn="l" rtl="0">
                        <a:spcBef>
                          <a:spcPts val="0"/>
                        </a:spcBef>
                        <a:spcAft>
                          <a:spcPts val="0"/>
                        </a:spcAft>
                        <a:buNone/>
                      </a:pPr>
                      <a:r>
                        <a:rPr lang="es-MX" sz="1800" dirty="0"/>
                        <a:t>Jóvenes </a:t>
                      </a:r>
                      <a:r>
                        <a:rPr lang="es-MX" sz="1800" b="1" dirty="0"/>
                        <a:t>con</a:t>
                      </a:r>
                      <a:r>
                        <a:rPr lang="es-MX" sz="1800" dirty="0"/>
                        <a:t> competencias necesarias para ingresar a la universidad o integrarse mercado laboral formal</a:t>
                      </a:r>
                      <a:endParaRPr dirty="0"/>
                    </a:p>
                  </a:txBody>
                  <a:tcPr marL="91450" marR="91450" marT="45725" marB="45725">
                    <a:solidFill>
                      <a:schemeClr val="accent3">
                        <a:lumMod val="20000"/>
                        <a:lumOff val="80000"/>
                      </a:schemeClr>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MX" sz="1800" dirty="0"/>
                        <a:t>Los jóvenes de nivel medio superior </a:t>
                      </a:r>
                      <a:r>
                        <a:rPr lang="es-MX" sz="1800" b="1" dirty="0"/>
                        <a:t>abandonan</a:t>
                      </a:r>
                      <a:r>
                        <a:rPr lang="es-MX" sz="1800" dirty="0"/>
                        <a:t> sus estudios</a:t>
                      </a:r>
                      <a:endParaRPr dirty="0"/>
                    </a:p>
                  </a:txBody>
                  <a:tcPr marL="91450" marR="91450" marT="45725" marB="45725">
                    <a:solidFill>
                      <a:schemeClr val="accent3">
                        <a:lumMod val="20000"/>
                        <a:lumOff val="80000"/>
                      </a:schemeClr>
                    </a:solidFill>
                  </a:tcPr>
                </a:tc>
                <a:tc>
                  <a:txBody>
                    <a:bodyPr/>
                    <a:lstStyle/>
                    <a:p>
                      <a:pPr marL="0" marR="0" lvl="0" indent="0" algn="l" rtl="0">
                        <a:spcBef>
                          <a:spcPts val="0"/>
                        </a:spcBef>
                        <a:spcAft>
                          <a:spcPts val="0"/>
                        </a:spcAft>
                        <a:buNone/>
                      </a:pPr>
                      <a:r>
                        <a:rPr lang="es-MX" sz="1800" dirty="0"/>
                        <a:t>Los jóvenes de nivel medio superior </a:t>
                      </a:r>
                      <a:r>
                        <a:rPr lang="es-MX" sz="1800" b="1" dirty="0"/>
                        <a:t>continúan</a:t>
                      </a:r>
                      <a:r>
                        <a:rPr lang="es-MX" sz="1800" dirty="0"/>
                        <a:t> con sus estudios</a:t>
                      </a:r>
                      <a:endParaRPr dirty="0"/>
                    </a:p>
                  </a:txBody>
                  <a:tcPr marL="91450" marR="91450" marT="45725" marB="45725">
                    <a:solidFill>
                      <a:schemeClr val="accent3">
                        <a:lumMod val="20000"/>
                        <a:lumOff val="80000"/>
                      </a:scheme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MX" sz="1800" dirty="0"/>
                        <a:t>Recursos económicos </a:t>
                      </a:r>
                      <a:r>
                        <a:rPr lang="es-MX" sz="1800" b="1" dirty="0"/>
                        <a:t>insuficientes</a:t>
                      </a:r>
                      <a:r>
                        <a:rPr lang="es-MX" sz="1800" dirty="0"/>
                        <a:t> para gastos escolares</a:t>
                      </a:r>
                      <a:endParaRPr dirty="0"/>
                    </a:p>
                  </a:txBody>
                  <a:tcPr marL="91450" marR="91450" marT="45725" marB="45725">
                    <a:solidFill>
                      <a:schemeClr val="accent3">
                        <a:lumMod val="20000"/>
                        <a:lumOff val="80000"/>
                      </a:schemeClr>
                    </a:solidFill>
                  </a:tcPr>
                </a:tc>
                <a:tc>
                  <a:txBody>
                    <a:bodyPr/>
                    <a:lstStyle/>
                    <a:p>
                      <a:pPr marL="0" marR="0" lvl="0" indent="0" algn="l" rtl="0">
                        <a:spcBef>
                          <a:spcPts val="0"/>
                        </a:spcBef>
                        <a:spcAft>
                          <a:spcPts val="0"/>
                        </a:spcAft>
                        <a:buNone/>
                      </a:pPr>
                      <a:r>
                        <a:rPr lang="es-MX" sz="1800" dirty="0"/>
                        <a:t>Recursos económicos </a:t>
                      </a:r>
                      <a:r>
                        <a:rPr lang="es-MX" sz="1800" b="1" dirty="0"/>
                        <a:t>suficientes</a:t>
                      </a:r>
                      <a:r>
                        <a:rPr lang="es-MX" sz="1800" dirty="0"/>
                        <a:t> para gastos escolares</a:t>
                      </a:r>
                      <a:endParaRPr dirty="0"/>
                    </a:p>
                  </a:txBody>
                  <a:tcPr marL="91450" marR="91450" marT="45725" marB="45725">
                    <a:solidFill>
                      <a:schemeClr val="accent3">
                        <a:lumMod val="20000"/>
                        <a:lumOff val="80000"/>
                      </a:schemeClr>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s-MX" sz="1800" b="1" dirty="0"/>
                        <a:t>Altos</a:t>
                      </a:r>
                      <a:r>
                        <a:rPr lang="es-MX" sz="1800" dirty="0"/>
                        <a:t> niveles de embarazo adolescente</a:t>
                      </a:r>
                      <a:endParaRPr dirty="0"/>
                    </a:p>
                  </a:txBody>
                  <a:tcPr marL="91450" marR="91450" marT="45725" marB="45725">
                    <a:solidFill>
                      <a:schemeClr val="accent3">
                        <a:lumMod val="20000"/>
                        <a:lumOff val="80000"/>
                      </a:schemeClr>
                    </a:solidFill>
                  </a:tcPr>
                </a:tc>
                <a:tc>
                  <a:txBody>
                    <a:bodyPr/>
                    <a:lstStyle/>
                    <a:p>
                      <a:pPr marL="0" marR="0" lvl="0" indent="0" algn="l" rtl="0">
                        <a:spcBef>
                          <a:spcPts val="0"/>
                        </a:spcBef>
                        <a:spcAft>
                          <a:spcPts val="0"/>
                        </a:spcAft>
                        <a:buNone/>
                      </a:pPr>
                      <a:r>
                        <a:rPr lang="es-MX" sz="1800" b="1" dirty="0"/>
                        <a:t>Bajos</a:t>
                      </a:r>
                      <a:r>
                        <a:rPr lang="es-MX" sz="1800" dirty="0"/>
                        <a:t> niveles de embarazo adolescente</a:t>
                      </a:r>
                      <a:endParaRPr dirty="0"/>
                    </a:p>
                  </a:txBody>
                  <a:tcPr marL="91450" marR="91450" marT="45725" marB="45725">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9" name="Google Shape;226;p15">
            <a:extLst>
              <a:ext uri="{FF2B5EF4-FFF2-40B4-BE49-F238E27FC236}">
                <a16:creationId xmlns:a16="http://schemas.microsoft.com/office/drawing/2014/main" id="{DDC57C9A-1429-1673-E2EA-66F1AA879FF3}"/>
              </a:ext>
            </a:extLst>
          </p:cNvPr>
          <p:cNvSpPr txBox="1"/>
          <p:nvPr/>
        </p:nvSpPr>
        <p:spPr>
          <a:xfrm>
            <a:off x="2450351" y="1145676"/>
            <a:ext cx="448400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i="1" dirty="0">
                <a:solidFill>
                  <a:schemeClr val="dk1"/>
                </a:solidFill>
                <a:latin typeface="Arial"/>
                <a:ea typeface="Arial"/>
                <a:cs typeface="Arial"/>
                <a:sym typeface="Arial"/>
              </a:rPr>
              <a:t>Transformación de Problemas a Objetivos </a:t>
            </a:r>
            <a:endParaRPr dirty="0"/>
          </a:p>
        </p:txBody>
      </p:sp>
    </p:spTree>
    <p:extLst>
      <p:ext uri="{BB962C8B-B14F-4D97-AF65-F5344CB8AC3E}">
        <p14:creationId xmlns:p14="http://schemas.microsoft.com/office/powerpoint/2010/main" val="23353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8DBFB-4C68-0963-3449-146B290F1EB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CDD70AF-1210-25B1-C693-4E073A260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301DD4EC-A2A4-C47D-32B4-35083B39E8B3}"/>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Elaboración de árbol de problema y objetivos</a:t>
            </a:r>
            <a:endParaRPr lang="es-MX" sz="1800"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A96B84D-66CC-7887-7C4F-209D6D88479B}"/>
              </a:ext>
            </a:extLst>
          </p:cNvPr>
          <p:cNvSpPr txBox="1"/>
          <p:nvPr/>
        </p:nvSpPr>
        <p:spPr>
          <a:xfrm>
            <a:off x="467544" y="1124744"/>
            <a:ext cx="8496944" cy="4985980"/>
          </a:xfrm>
          <a:prstGeom prst="rect">
            <a:avLst/>
          </a:prstGeom>
          <a:noFill/>
        </p:spPr>
        <p:txBody>
          <a:bodyPr wrap="square">
            <a:spAutoFit/>
          </a:bodyPr>
          <a:lstStyle/>
          <a:p>
            <a:r>
              <a:rPr lang="es-MX" b="1" i="0" dirty="0">
                <a:solidFill>
                  <a:srgbClr val="000000"/>
                </a:solidFill>
                <a:effectLst/>
                <a:latin typeface="Arial" panose="020B0604020202020204" pitchFamily="34" charset="0"/>
                <a:cs typeface="Arial" panose="020B0604020202020204" pitchFamily="34" charset="0"/>
              </a:rPr>
              <a:t>Árbol de Objetivos</a:t>
            </a:r>
          </a:p>
          <a:p>
            <a:pPr algn="just"/>
            <a:br>
              <a:rPr lang="es-MX" b="1" i="0" dirty="0">
                <a:solidFill>
                  <a:srgbClr val="000000"/>
                </a:solidFill>
                <a:effectLst/>
                <a:latin typeface="Arial" panose="020B0604020202020204" pitchFamily="34" charset="0"/>
                <a:cs typeface="Arial" panose="020B0604020202020204" pitchFamily="34" charset="0"/>
              </a:rPr>
            </a:br>
            <a:r>
              <a:rPr lang="es-MX" sz="1700" b="0" i="0" dirty="0">
                <a:solidFill>
                  <a:srgbClr val="000000"/>
                </a:solidFill>
                <a:effectLst/>
                <a:latin typeface="Arial" panose="020B0604020202020204" pitchFamily="34" charset="0"/>
                <a:cs typeface="Arial" panose="020B0604020202020204" pitchFamily="34" charset="0"/>
              </a:rPr>
              <a:t>El Árbol de Objetivos corresponde a la </a:t>
            </a:r>
            <a:r>
              <a:rPr lang="es-MX" sz="1700" b="1" i="0" dirty="0">
                <a:solidFill>
                  <a:srgbClr val="000000"/>
                </a:solidFill>
                <a:effectLst/>
                <a:latin typeface="Arial" panose="020B0604020202020204" pitchFamily="34" charset="0"/>
                <a:cs typeface="Arial" panose="020B0604020202020204" pitchFamily="34" charset="0"/>
              </a:rPr>
              <a:t>situación deseada por la estrategia, programa, proyecto, etcétera según sea el caso</a:t>
            </a:r>
            <a:r>
              <a:rPr lang="es-MX" sz="1700" b="0" i="0" dirty="0">
                <a:solidFill>
                  <a:srgbClr val="000000"/>
                </a:solidFill>
                <a:effectLst/>
                <a:latin typeface="Arial" panose="020B0604020202020204" pitchFamily="34" charset="0"/>
                <a:cs typeface="Arial" panose="020B0604020202020204" pitchFamily="34" charset="0"/>
              </a:rPr>
              <a:t>. Se construye con base en el Árbol de Problemas, para lo cual, las causas, </a:t>
            </a:r>
            <a:r>
              <a:rPr lang="es-MX" sz="1700" b="1" i="0" dirty="0">
                <a:solidFill>
                  <a:srgbClr val="000000"/>
                </a:solidFill>
                <a:effectLst/>
                <a:latin typeface="Arial" panose="020B0604020202020204" pitchFamily="34" charset="0"/>
                <a:cs typeface="Arial" panose="020B0604020202020204" pitchFamily="34" charset="0"/>
              </a:rPr>
              <a:t>el problema central y sus efectos se plantean en sentido positivo como una situación ya lograda</a:t>
            </a:r>
            <a:r>
              <a:rPr lang="es-MX" sz="1700" b="0" i="0" dirty="0">
                <a:solidFill>
                  <a:srgbClr val="000000"/>
                </a:solidFill>
                <a:effectLst/>
                <a:latin typeface="Arial" panose="020B0604020202020204" pitchFamily="34" charset="0"/>
                <a:cs typeface="Arial" panose="020B0604020202020204" pitchFamily="34" charset="0"/>
              </a:rPr>
              <a:t>. De esta manera, el problema central se convierte en el objetivo, las causas corresponden a los medios para lograrlo y los efectos a los fines a los que se aspira.</a:t>
            </a:r>
          </a:p>
          <a:p>
            <a:br>
              <a:rPr lang="es-MX" b="0" i="0" dirty="0">
                <a:solidFill>
                  <a:srgbClr val="000000"/>
                </a:solidFill>
                <a:effectLst/>
                <a:latin typeface="Arial" panose="020B0604020202020204" pitchFamily="34" charset="0"/>
                <a:cs typeface="Arial" panose="020B0604020202020204" pitchFamily="34" charset="0"/>
              </a:rPr>
            </a:br>
            <a:r>
              <a:rPr lang="es-MX" b="1" i="0" dirty="0">
                <a:solidFill>
                  <a:srgbClr val="000000"/>
                </a:solidFill>
                <a:effectLst/>
                <a:latin typeface="Arial" panose="020B0604020202020204" pitchFamily="34" charset="0"/>
                <a:cs typeface="Arial" panose="020B0604020202020204" pitchFamily="34" charset="0"/>
              </a:rPr>
              <a:t>Vinculación con la Matriz de Indicadores para Resultados</a:t>
            </a:r>
          </a:p>
          <a:p>
            <a:pPr algn="just"/>
            <a:br>
              <a:rPr lang="es-MX" b="0" i="0" dirty="0">
                <a:solidFill>
                  <a:srgbClr val="000000"/>
                </a:solidFill>
                <a:effectLst/>
                <a:latin typeface="Arial" panose="020B0604020202020204" pitchFamily="34" charset="0"/>
                <a:cs typeface="Arial" panose="020B0604020202020204" pitchFamily="34" charset="0"/>
              </a:rPr>
            </a:br>
            <a:r>
              <a:rPr lang="es-MX" sz="1700" b="0" i="0" dirty="0">
                <a:solidFill>
                  <a:srgbClr val="000000"/>
                </a:solidFill>
                <a:effectLst/>
                <a:latin typeface="Arial" panose="020B0604020202020204" pitchFamily="34" charset="0"/>
                <a:cs typeface="Arial" panose="020B0604020202020204" pitchFamily="34" charset="0"/>
              </a:rPr>
              <a:t>Una vez que se cuenta con el Árbol de Objetivos </a:t>
            </a:r>
            <a:r>
              <a:rPr lang="es-MX" sz="1700" b="1" i="0" dirty="0">
                <a:solidFill>
                  <a:srgbClr val="000000"/>
                </a:solidFill>
                <a:effectLst/>
                <a:latin typeface="Arial" panose="020B0604020202020204" pitchFamily="34" charset="0"/>
                <a:cs typeface="Arial" panose="020B0604020202020204" pitchFamily="34" charset="0"/>
              </a:rPr>
              <a:t>se procede a generar el Resumen Narrativo de la MIR. Del objetivo central del Árbol se obtiene el Propósito; los medios corresponden a los bienes y servicios (Componentes) entregados a la población que permitirán alcanzar dicho objetivo, así como a las acciones y tareas (Actividades) para producirlos</a:t>
            </a:r>
            <a:r>
              <a:rPr lang="es-MX" sz="1700" b="0" i="0" dirty="0">
                <a:solidFill>
                  <a:srgbClr val="000000"/>
                </a:solidFill>
                <a:effectLst/>
                <a:latin typeface="Arial" panose="020B0604020202020204" pitchFamily="34" charset="0"/>
                <a:cs typeface="Arial" panose="020B0604020202020204" pitchFamily="34" charset="0"/>
              </a:rPr>
              <a:t>. Por último, de los fines identificados en el Árbol, el programa obtendrá la contribución que tiene al logro de un objetivo de política sectorial o nacional de mediano o largo plazo (Fin).</a:t>
            </a:r>
          </a:p>
        </p:txBody>
      </p:sp>
    </p:spTree>
    <p:extLst>
      <p:ext uri="{BB962C8B-B14F-4D97-AF65-F5344CB8AC3E}">
        <p14:creationId xmlns:p14="http://schemas.microsoft.com/office/powerpoint/2010/main" val="281190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2352-60D7-0A70-6E22-EE1598DEB09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4E0994A-1239-40C0-4EBD-1CE567845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8875058" cy="6858000"/>
          </a:xfrm>
          <a:prstGeom prst="rect">
            <a:avLst/>
          </a:prstGeom>
        </p:spPr>
      </p:pic>
      <p:sp>
        <p:nvSpPr>
          <p:cNvPr id="2" name="Título 3">
            <a:extLst>
              <a:ext uri="{FF2B5EF4-FFF2-40B4-BE49-F238E27FC236}">
                <a16:creationId xmlns:a16="http://schemas.microsoft.com/office/drawing/2014/main" id="{AAC61031-86F2-94D2-EED2-91EDE3FD08F4}"/>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Etapas de la aplicación de la MML</a:t>
            </a:r>
            <a:r>
              <a:rPr lang="es-MX" sz="1800" dirty="0">
                <a:solidFill>
                  <a:schemeClr val="bg1"/>
                </a:solidFill>
                <a:latin typeface="Arial" panose="020B0604020202020204" pitchFamily="34" charset="0"/>
                <a:cs typeface="Arial" panose="020B0604020202020204" pitchFamily="34" charset="0"/>
              </a:rPr>
              <a:t>.</a:t>
            </a:r>
          </a:p>
        </p:txBody>
      </p:sp>
      <p:pic>
        <p:nvPicPr>
          <p:cNvPr id="3074" name="Picture 2">
            <a:extLst>
              <a:ext uri="{FF2B5EF4-FFF2-40B4-BE49-F238E27FC236}">
                <a16:creationId xmlns:a16="http://schemas.microsoft.com/office/drawing/2014/main" id="{94B4C58D-FD6B-986F-FB7A-9AD5E38F7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44" t="14360" r="9997" b="7881"/>
          <a:stretch/>
        </p:blipFill>
        <p:spPr bwMode="auto">
          <a:xfrm>
            <a:off x="683569" y="1052736"/>
            <a:ext cx="806489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6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84E4F-FD66-9C94-479C-9D0DA83EA18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9A2CBB2-228A-F8A9-FD91-0CD72B919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2" name="Título 3">
            <a:extLst>
              <a:ext uri="{FF2B5EF4-FFF2-40B4-BE49-F238E27FC236}">
                <a16:creationId xmlns:a16="http://schemas.microsoft.com/office/drawing/2014/main" id="{845D51E9-9C8E-82E5-D432-142C1B13E46E}"/>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
        <p:nvSpPr>
          <p:cNvPr id="4" name="CuadroTexto 3">
            <a:extLst>
              <a:ext uri="{FF2B5EF4-FFF2-40B4-BE49-F238E27FC236}">
                <a16:creationId xmlns:a16="http://schemas.microsoft.com/office/drawing/2014/main" id="{FE66CFB3-2428-E195-CB6A-96DF6559A444}"/>
              </a:ext>
            </a:extLst>
          </p:cNvPr>
          <p:cNvSpPr txBox="1"/>
          <p:nvPr/>
        </p:nvSpPr>
        <p:spPr>
          <a:xfrm>
            <a:off x="683568" y="900762"/>
            <a:ext cx="7776864" cy="1154162"/>
          </a:xfrm>
          <a:prstGeom prst="rect">
            <a:avLst/>
          </a:prstGeom>
          <a:noFill/>
        </p:spPr>
        <p:txBody>
          <a:bodyPr wrap="square">
            <a:spAutoFit/>
          </a:bodyPr>
          <a:lstStyle/>
          <a:p>
            <a:pPr algn="just"/>
            <a:r>
              <a:rPr lang="es-MX" sz="1700" i="0" dirty="0">
                <a:solidFill>
                  <a:srgbClr val="000000"/>
                </a:solidFill>
                <a:effectLst/>
                <a:latin typeface="Arial" panose="020B0604020202020204" pitchFamily="34" charset="0"/>
              </a:rPr>
              <a:t>La MIR e</a:t>
            </a:r>
            <a:r>
              <a:rPr lang="es-MX" sz="1700" b="0" i="0" dirty="0">
                <a:solidFill>
                  <a:srgbClr val="000000"/>
                </a:solidFill>
                <a:effectLst/>
                <a:latin typeface="Arial" panose="020B0604020202020204" pitchFamily="34" charset="0"/>
              </a:rPr>
              <a:t>s una herramienta de planeación que identifica en forma resumida los objetivos de un programa, incorpora los indicadores de resultados y </a:t>
            </a:r>
            <a:r>
              <a:rPr lang="es-MX" sz="1700" dirty="0">
                <a:solidFill>
                  <a:srgbClr val="000000"/>
                </a:solidFill>
                <a:latin typeface="Arial" panose="020B0604020202020204" pitchFamily="34" charset="0"/>
              </a:rPr>
              <a:t>implementación</a:t>
            </a:r>
            <a:r>
              <a:rPr lang="es-MX" sz="1700" b="0" i="0" dirty="0">
                <a:solidFill>
                  <a:srgbClr val="000000"/>
                </a:solidFill>
                <a:effectLst/>
                <a:latin typeface="Arial" panose="020B0604020202020204" pitchFamily="34" charset="0"/>
              </a:rPr>
              <a:t> que miden dichos objetivos; especifica los medios para obtener y verificar la información de los indicadores</a:t>
            </a:r>
            <a:endParaRPr lang="es-MX" sz="1700" dirty="0"/>
          </a:p>
        </p:txBody>
      </p:sp>
      <p:pic>
        <p:nvPicPr>
          <p:cNvPr id="6" name="Google Shape;238;p16">
            <a:extLst>
              <a:ext uri="{FF2B5EF4-FFF2-40B4-BE49-F238E27FC236}">
                <a16:creationId xmlns:a16="http://schemas.microsoft.com/office/drawing/2014/main" id="{0172B93A-6387-3F33-9001-6BDFDD30457F}"/>
              </a:ext>
            </a:extLst>
          </p:cNvPr>
          <p:cNvPicPr preferRelativeResize="0"/>
          <p:nvPr/>
        </p:nvPicPr>
        <p:blipFill rotWithShape="1">
          <a:blip r:embed="rId3">
            <a:alphaModFix/>
          </a:blip>
          <a:srcRect/>
          <a:stretch/>
        </p:blipFill>
        <p:spPr>
          <a:xfrm>
            <a:off x="395536" y="2054924"/>
            <a:ext cx="8568952" cy="4038372"/>
          </a:xfrm>
          <a:prstGeom prst="rect">
            <a:avLst/>
          </a:prstGeom>
          <a:noFill/>
          <a:ln>
            <a:noFill/>
          </a:ln>
        </p:spPr>
      </p:pic>
    </p:spTree>
    <p:extLst>
      <p:ext uri="{BB962C8B-B14F-4D97-AF65-F5344CB8AC3E}">
        <p14:creationId xmlns:p14="http://schemas.microsoft.com/office/powerpoint/2010/main" val="29440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300" y="3027609"/>
            <a:ext cx="8407400" cy="1735293"/>
          </a:xfrm>
          <a:prstGeom prst="rect">
            <a:avLst/>
          </a:prstGeom>
          <a:noFill/>
        </p:spPr>
        <p:txBody>
          <a:bodyPr vert="horz" lIns="91440" tIns="45720" rIns="91440" bIns="45720" rtlCol="0" anchor="ctr">
            <a:noAutofit/>
          </a:bodyPr>
          <a:lstStyle/>
          <a:p>
            <a:pPr algn="ctr">
              <a:lnSpc>
                <a:spcPct val="125000"/>
              </a:lnSpc>
              <a:spcBef>
                <a:spcPct val="0"/>
              </a:spcBef>
            </a:pPr>
            <a:endParaRPr lang="es-ES" sz="2800" b="1" dirty="0">
              <a:solidFill>
                <a:schemeClr val="tx1">
                  <a:lumMod val="85000"/>
                  <a:lumOff val="15000"/>
                </a:schemeClr>
              </a:solidFill>
              <a:latin typeface="Arial" panose="020B0604020202020204" pitchFamily="34" charset="0"/>
              <a:ea typeface="+mj-ea"/>
              <a:cs typeface="Arial" panose="020B0604020202020204" pitchFamily="34" charset="0"/>
            </a:endParaRPr>
          </a:p>
          <a:p>
            <a:pPr algn="ctr">
              <a:lnSpc>
                <a:spcPct val="125000"/>
              </a:lnSpc>
              <a:spcBef>
                <a:spcPct val="0"/>
              </a:spcBef>
            </a:pPr>
            <a:endParaRPr lang="es-ES" sz="2800" dirty="0">
              <a:solidFill>
                <a:schemeClr val="tx1">
                  <a:lumMod val="85000"/>
                  <a:lumOff val="15000"/>
                </a:schemeClr>
              </a:solidFill>
              <a:latin typeface="Arial" panose="020B0604020202020204" pitchFamily="34" charset="0"/>
              <a:ea typeface="+mj-ea"/>
              <a:cs typeface="Arial" panose="020B0604020202020204" pitchFamily="34" charset="0"/>
            </a:endParaRPr>
          </a:p>
          <a:p>
            <a:pPr algn="ctr">
              <a:lnSpc>
                <a:spcPct val="125000"/>
              </a:lnSpc>
              <a:spcBef>
                <a:spcPct val="0"/>
              </a:spcBef>
            </a:pPr>
            <a:endParaRPr lang="es-ES" sz="2800" b="1" dirty="0">
              <a:solidFill>
                <a:schemeClr val="tx1">
                  <a:lumMod val="85000"/>
                  <a:lumOff val="15000"/>
                </a:schemeClr>
              </a:solidFill>
              <a:latin typeface="Arial" panose="020B0604020202020204" pitchFamily="34" charset="0"/>
              <a:ea typeface="+mj-ea"/>
              <a:cs typeface="Arial" panose="020B0604020202020204" pitchFamily="34" charset="0"/>
            </a:endParaRPr>
          </a:p>
        </p:txBody>
      </p:sp>
      <p:pic>
        <p:nvPicPr>
          <p:cNvPr id="7" name="Imagen 6">
            <a:extLst>
              <a:ext uri="{FF2B5EF4-FFF2-40B4-BE49-F238E27FC236}">
                <a16:creationId xmlns:a16="http://schemas.microsoft.com/office/drawing/2014/main" id="{85E60BD0-B467-4598-A8F0-AF1D6E7F8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ítulo 1">
            <a:extLst>
              <a:ext uri="{FF2B5EF4-FFF2-40B4-BE49-F238E27FC236}">
                <a16:creationId xmlns:a16="http://schemas.microsoft.com/office/drawing/2014/main" id="{C3D87B5B-1CFF-4701-982C-7BC69003F1A8}"/>
              </a:ext>
            </a:extLst>
          </p:cNvPr>
          <p:cNvSpPr txBox="1">
            <a:spLocks/>
          </p:cNvSpPr>
          <p:nvPr/>
        </p:nvSpPr>
        <p:spPr bwMode="auto">
          <a:xfrm>
            <a:off x="368818" y="1268760"/>
            <a:ext cx="860611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s-MX" altLang="es-MX" sz="2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p>
          <a:p>
            <a:pPr>
              <a:defRPr/>
            </a:pPr>
            <a:endParaRPr lang="es-MX" altLang="es-MX" sz="14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es-MX" altLang="es-MX" sz="2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“Proporcionar a los servidores públicos Municipales;  los conocimientos básicos para instrumentar el proceso de elaboración de Programas presupuestarios”</a:t>
            </a:r>
          </a:p>
        </p:txBody>
      </p:sp>
    </p:spTree>
    <p:extLst>
      <p:ext uri="{BB962C8B-B14F-4D97-AF65-F5344CB8AC3E}">
        <p14:creationId xmlns:p14="http://schemas.microsoft.com/office/powerpoint/2010/main" val="251404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1894-A2F5-E92A-9146-8AAE45BE54C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5DC2324-579D-A67D-CE0F-9FC3F20CC1BB}"/>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9085533A-5D7F-5759-2979-0CE315306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pic>
        <p:nvPicPr>
          <p:cNvPr id="3" name="Google Shape;245;p17">
            <a:extLst>
              <a:ext uri="{FF2B5EF4-FFF2-40B4-BE49-F238E27FC236}">
                <a16:creationId xmlns:a16="http://schemas.microsoft.com/office/drawing/2014/main" id="{C8ED475C-D75D-4470-C117-542358560048}"/>
              </a:ext>
            </a:extLst>
          </p:cNvPr>
          <p:cNvPicPr preferRelativeResize="0"/>
          <p:nvPr/>
        </p:nvPicPr>
        <p:blipFill rotWithShape="1">
          <a:blip r:embed="rId3">
            <a:alphaModFix/>
          </a:blip>
          <a:srcRect/>
          <a:stretch/>
        </p:blipFill>
        <p:spPr>
          <a:xfrm>
            <a:off x="539552" y="1955741"/>
            <a:ext cx="7740860" cy="4711843"/>
          </a:xfrm>
          <a:prstGeom prst="rect">
            <a:avLst/>
          </a:prstGeom>
          <a:noFill/>
          <a:ln>
            <a:noFill/>
          </a:ln>
        </p:spPr>
      </p:pic>
      <p:sp>
        <p:nvSpPr>
          <p:cNvPr id="5" name="Google Shape;244;p17">
            <a:extLst>
              <a:ext uri="{FF2B5EF4-FFF2-40B4-BE49-F238E27FC236}">
                <a16:creationId xmlns:a16="http://schemas.microsoft.com/office/drawing/2014/main" id="{CB4A1C67-453E-518A-B55B-239C5E1245B3}"/>
              </a:ext>
            </a:extLst>
          </p:cNvPr>
          <p:cNvSpPr txBox="1"/>
          <p:nvPr/>
        </p:nvSpPr>
        <p:spPr>
          <a:xfrm>
            <a:off x="401993" y="1124744"/>
            <a:ext cx="83529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dirty="0">
                <a:solidFill>
                  <a:srgbClr val="000000"/>
                </a:solidFill>
                <a:latin typeface="Arial"/>
                <a:ea typeface="Arial"/>
                <a:cs typeface="Arial"/>
                <a:sym typeface="Arial"/>
              </a:rPr>
              <a:t>Los</a:t>
            </a:r>
            <a:r>
              <a:rPr lang="es-MX" sz="1600" b="0" i="0" u="none" strike="noStrike" dirty="0">
                <a:solidFill>
                  <a:srgbClr val="000000"/>
                </a:solidFill>
                <a:latin typeface="Arial"/>
                <a:ea typeface="Arial"/>
                <a:cs typeface="Arial"/>
                <a:sym typeface="Arial"/>
              </a:rPr>
              <a:t> objetivos definidos en el Árbol de </a:t>
            </a:r>
            <a:r>
              <a:rPr lang="es-MX" sz="1600" b="1" i="0" u="none" strike="noStrike" dirty="0">
                <a:solidFill>
                  <a:srgbClr val="000000"/>
                </a:solidFill>
                <a:latin typeface="Arial"/>
                <a:ea typeface="Arial"/>
                <a:cs typeface="Arial"/>
                <a:sym typeface="Arial"/>
              </a:rPr>
              <a:t>Objetivos pasarán a ser la primera columna de la MIR que se llama Resumen Narrativo, que también se puede identificar como la columna de los objetivos</a:t>
            </a:r>
            <a:r>
              <a:rPr lang="es-MX" sz="1600" b="0" i="0" u="none" strike="noStrike" dirty="0">
                <a:solidFill>
                  <a:srgbClr val="000000"/>
                </a:solidFill>
                <a:latin typeface="Arial"/>
                <a:ea typeface="Arial"/>
                <a:cs typeface="Arial"/>
                <a:sym typeface="Arial"/>
              </a:rPr>
              <a:t>. </a:t>
            </a:r>
            <a:endParaRPr sz="1600" dirty="0">
              <a:solidFill>
                <a:schemeClr val="dk1"/>
              </a:solidFill>
              <a:latin typeface="Arial"/>
              <a:ea typeface="Arial"/>
              <a:cs typeface="Arial"/>
              <a:sym typeface="Arial"/>
            </a:endParaRPr>
          </a:p>
        </p:txBody>
      </p:sp>
      <p:sp>
        <p:nvSpPr>
          <p:cNvPr id="6" name="Título 3">
            <a:extLst>
              <a:ext uri="{FF2B5EF4-FFF2-40B4-BE49-F238E27FC236}">
                <a16:creationId xmlns:a16="http://schemas.microsoft.com/office/drawing/2014/main" id="{CC0EAB40-AE7A-E056-4463-808DE17FD444}"/>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122171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6C63-3A2D-054A-009A-6AAA2669BA5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5F663DC-909D-FFFC-6B30-A14E6277C1F8}"/>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3739163E-230A-8264-40D4-25108958A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251;p18">
            <a:extLst>
              <a:ext uri="{FF2B5EF4-FFF2-40B4-BE49-F238E27FC236}">
                <a16:creationId xmlns:a16="http://schemas.microsoft.com/office/drawing/2014/main" id="{C2E2D805-43FA-FA1D-C2BC-5EABB2238F2E}"/>
              </a:ext>
            </a:extLst>
          </p:cNvPr>
          <p:cNvSpPr txBox="1"/>
          <p:nvPr/>
        </p:nvSpPr>
        <p:spPr>
          <a:xfrm>
            <a:off x="353643" y="1166842"/>
            <a:ext cx="8543119"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0" i="0" u="none" strike="noStrike" dirty="0">
              <a:solidFill>
                <a:srgbClr val="000000"/>
              </a:solidFill>
              <a:latin typeface="Arial"/>
              <a:ea typeface="Arial"/>
              <a:cs typeface="Arial"/>
              <a:sym typeface="Arial"/>
            </a:endParaRPr>
          </a:p>
          <a:p>
            <a:pPr marL="0" marR="0" lvl="0" indent="0" algn="just" rtl="0">
              <a:spcBef>
                <a:spcPts val="0"/>
              </a:spcBef>
              <a:spcAft>
                <a:spcPts val="0"/>
              </a:spcAft>
              <a:buNone/>
            </a:pPr>
            <a:endParaRPr sz="1600" b="0" i="0" u="none"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i="1" u="none" strike="noStrike" dirty="0">
                <a:solidFill>
                  <a:srgbClr val="000000"/>
                </a:solidFill>
                <a:latin typeface="Arial"/>
                <a:ea typeface="Arial"/>
                <a:cs typeface="Arial"/>
                <a:sym typeface="Arial"/>
              </a:rPr>
              <a:t>Fin</a:t>
            </a:r>
            <a:r>
              <a:rPr lang="es-MX" sz="1600" b="0" i="1" u="none" strike="noStrike" dirty="0">
                <a:solidFill>
                  <a:srgbClr val="000000"/>
                </a:solidFill>
                <a:latin typeface="Arial"/>
                <a:ea typeface="Arial"/>
                <a:cs typeface="Arial"/>
                <a:sym typeface="Arial"/>
              </a:rPr>
              <a:t>: </a:t>
            </a:r>
            <a:r>
              <a:rPr lang="es-MX" sz="1600" b="0" i="0" u="none" strike="noStrike" dirty="0">
                <a:solidFill>
                  <a:srgbClr val="000000"/>
                </a:solidFill>
                <a:latin typeface="Arial"/>
                <a:ea typeface="Arial"/>
                <a:cs typeface="Arial"/>
                <a:sym typeface="Arial"/>
              </a:rPr>
              <a:t>¿Cuál es la contribución del programa o proyecto, en el mediano y largo plazo, al logro de un objetivo del desarrollo nacional, estatal o municipal?  </a:t>
            </a:r>
            <a:r>
              <a:rPr lang="es-MX" sz="1600" b="1" i="0" u="sng" strike="noStrike" dirty="0">
                <a:solidFill>
                  <a:srgbClr val="000000"/>
                </a:solidFill>
                <a:latin typeface="Arial"/>
                <a:ea typeface="Arial"/>
                <a:cs typeface="Arial"/>
                <a:sym typeface="Arial"/>
              </a:rPr>
              <a:t>Son las líneas est</a:t>
            </a:r>
            <a:r>
              <a:rPr lang="es-MX" sz="1600" b="1" u="sng" dirty="0">
                <a:solidFill>
                  <a:srgbClr val="000000"/>
                </a:solidFill>
                <a:latin typeface="Arial"/>
                <a:ea typeface="Arial"/>
                <a:cs typeface="Arial"/>
                <a:sym typeface="Arial"/>
              </a:rPr>
              <a:t>ratégicas del PMD. Se describe cómo el programa contribuye a la solución de  un problema. </a:t>
            </a:r>
            <a:endParaRPr sz="1600" b="1" i="0" u="sng" strike="noStrike" dirty="0">
              <a:solidFill>
                <a:srgbClr val="000000"/>
              </a:solidFill>
              <a:latin typeface="Arial"/>
              <a:ea typeface="Arial"/>
              <a:cs typeface="Arial"/>
              <a:sym typeface="Arial"/>
            </a:endParaRPr>
          </a:p>
          <a:p>
            <a:pPr marL="0" marR="0" lvl="0" indent="0" algn="just" rtl="0">
              <a:spcBef>
                <a:spcPts val="0"/>
              </a:spcBef>
              <a:spcAft>
                <a:spcPts val="0"/>
              </a:spcAft>
              <a:buNone/>
            </a:pPr>
            <a:endParaRPr sz="1600" b="1" i="0" u="sng"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i="1" u="none" strike="noStrike" dirty="0">
                <a:solidFill>
                  <a:srgbClr val="000000"/>
                </a:solidFill>
                <a:latin typeface="Arial"/>
                <a:ea typeface="Arial"/>
                <a:cs typeface="Arial"/>
                <a:sym typeface="Arial"/>
              </a:rPr>
              <a:t>Propósito</a:t>
            </a:r>
            <a:r>
              <a:rPr lang="es-MX" sz="1600" b="0" i="0" u="none" strike="noStrike" dirty="0">
                <a:solidFill>
                  <a:srgbClr val="000000"/>
                </a:solidFill>
                <a:latin typeface="Arial"/>
                <a:ea typeface="Arial"/>
                <a:cs typeface="Arial"/>
                <a:sym typeface="Arial"/>
              </a:rPr>
              <a:t>:¿Cuál es el resultado directo que se espera lograr en la población objetivo o como consecuencia de la utilización de Componentes producidos o entregados por el programa?  </a:t>
            </a:r>
            <a:r>
              <a:rPr lang="es-MX" sz="1600" b="1" i="0" u="sng" strike="noStrike" dirty="0">
                <a:solidFill>
                  <a:srgbClr val="000000"/>
                </a:solidFill>
                <a:latin typeface="Arial"/>
                <a:ea typeface="Arial"/>
                <a:cs typeface="Arial"/>
                <a:sym typeface="Arial"/>
              </a:rPr>
              <a:t>Son los objetivos del PMD, donde se expresa </a:t>
            </a:r>
            <a:r>
              <a:rPr lang="es-MX" sz="1600" b="1" i="0" strike="noStrike" dirty="0">
                <a:solidFill>
                  <a:srgbClr val="000000"/>
                </a:solidFill>
                <a:latin typeface="Arial"/>
                <a:ea typeface="Arial"/>
                <a:cs typeface="Arial"/>
                <a:sym typeface="Arial"/>
              </a:rPr>
              <a:t>un resultado concreto a ser logrado en la población objetivo.</a:t>
            </a:r>
            <a:endParaRPr dirty="0"/>
          </a:p>
          <a:p>
            <a:pPr marL="285750" marR="0" lvl="0" indent="-184150" algn="just" rtl="0">
              <a:spcBef>
                <a:spcPts val="0"/>
              </a:spcBef>
              <a:spcAft>
                <a:spcPts val="0"/>
              </a:spcAft>
              <a:buClr>
                <a:schemeClr val="dk1"/>
              </a:buClr>
              <a:buSzPts val="1600"/>
              <a:buFont typeface="Noto Sans Symbols"/>
              <a:buNone/>
            </a:pPr>
            <a:endParaRPr sz="1600" b="0" i="0" u="none"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i="1" u="none" strike="noStrike" dirty="0">
                <a:solidFill>
                  <a:srgbClr val="000000"/>
                </a:solidFill>
                <a:latin typeface="Arial"/>
                <a:ea typeface="Arial"/>
                <a:cs typeface="Arial"/>
                <a:sym typeface="Arial"/>
              </a:rPr>
              <a:t>Componentes</a:t>
            </a:r>
            <a:r>
              <a:rPr lang="es-MX" sz="1600" b="0" i="1" u="none" strike="noStrike" dirty="0">
                <a:solidFill>
                  <a:srgbClr val="000000"/>
                </a:solidFill>
                <a:latin typeface="Arial"/>
                <a:ea typeface="Arial"/>
                <a:cs typeface="Arial"/>
                <a:sym typeface="Arial"/>
              </a:rPr>
              <a:t>: </a:t>
            </a:r>
            <a:r>
              <a:rPr lang="es-MX" sz="1600" b="0" i="0" u="none" strike="noStrike" dirty="0">
                <a:solidFill>
                  <a:srgbClr val="000000"/>
                </a:solidFill>
                <a:latin typeface="Arial"/>
                <a:ea typeface="Arial"/>
                <a:cs typeface="Arial"/>
                <a:sym typeface="Arial"/>
              </a:rPr>
              <a:t>¿Qué bienes y servicios serán producidos por el programa para cumplir con el propósito? </a:t>
            </a:r>
            <a:r>
              <a:rPr lang="es-MX" sz="1600" b="1" i="0" u="sng" strike="noStrike" dirty="0">
                <a:solidFill>
                  <a:srgbClr val="000000"/>
                </a:solidFill>
                <a:latin typeface="Arial"/>
                <a:ea typeface="Arial"/>
                <a:cs typeface="Arial"/>
                <a:sym typeface="Arial"/>
              </a:rPr>
              <a:t>Son los productos o servicios a ser entregados  durante la ejecución del programa.</a:t>
            </a:r>
            <a:endParaRPr dirty="0"/>
          </a:p>
          <a:p>
            <a:pPr marL="0" marR="0" lvl="0" indent="0" algn="just" rtl="0">
              <a:spcBef>
                <a:spcPts val="0"/>
              </a:spcBef>
              <a:spcAft>
                <a:spcPts val="0"/>
              </a:spcAft>
              <a:buNone/>
            </a:pPr>
            <a:endParaRPr sz="1600" b="0" i="0" u="none" strike="noStrike" dirty="0">
              <a:solidFill>
                <a:srgbClr val="000000"/>
              </a:solidFill>
              <a:latin typeface="Arial"/>
              <a:ea typeface="Arial"/>
              <a:cs typeface="Arial"/>
              <a:sym typeface="Arial"/>
            </a:endParaRPr>
          </a:p>
          <a:p>
            <a:pPr marL="0" marR="0" lvl="0" indent="0" algn="just" rtl="0">
              <a:spcBef>
                <a:spcPts val="0"/>
              </a:spcBef>
              <a:spcAft>
                <a:spcPts val="0"/>
              </a:spcAft>
              <a:buNone/>
            </a:pPr>
            <a:r>
              <a:rPr lang="es-MX" sz="1600" b="0" i="0" u="none" strike="noStrike" dirty="0">
                <a:solidFill>
                  <a:srgbClr val="000000"/>
                </a:solidFill>
                <a:latin typeface="Noto Sans Symbols"/>
                <a:ea typeface="Noto Sans Symbols"/>
                <a:cs typeface="Noto Sans Symbols"/>
                <a:sym typeface="Noto Sans Symbols"/>
              </a:rPr>
              <a:t>⮚ </a:t>
            </a:r>
            <a:r>
              <a:rPr lang="es-MX" sz="1600" b="1" i="1" u="none" strike="noStrike" dirty="0">
                <a:solidFill>
                  <a:srgbClr val="000000"/>
                </a:solidFill>
                <a:latin typeface="Arial"/>
                <a:ea typeface="Arial"/>
                <a:cs typeface="Arial"/>
                <a:sym typeface="Arial"/>
              </a:rPr>
              <a:t>Actividades</a:t>
            </a:r>
            <a:r>
              <a:rPr lang="es-MX" sz="1600" b="0" i="0" u="none" strike="noStrike" dirty="0">
                <a:solidFill>
                  <a:srgbClr val="000000"/>
                </a:solidFill>
                <a:latin typeface="Arial"/>
                <a:ea typeface="Arial"/>
                <a:cs typeface="Arial"/>
                <a:sym typeface="Arial"/>
              </a:rPr>
              <a:t>: ¿Cuáles son las principales acciones emprendidas para generar los bienes y servicios que produce o entrega el programa? </a:t>
            </a:r>
            <a:endParaRPr dirty="0"/>
          </a:p>
        </p:txBody>
      </p:sp>
      <p:sp>
        <p:nvSpPr>
          <p:cNvPr id="5" name="Google Shape;250;p18">
            <a:extLst>
              <a:ext uri="{FF2B5EF4-FFF2-40B4-BE49-F238E27FC236}">
                <a16:creationId xmlns:a16="http://schemas.microsoft.com/office/drawing/2014/main" id="{1959297C-E4D6-4E68-9273-66EBD466F368}"/>
              </a:ext>
            </a:extLst>
          </p:cNvPr>
          <p:cNvSpPr txBox="1"/>
          <p:nvPr/>
        </p:nvSpPr>
        <p:spPr>
          <a:xfrm>
            <a:off x="2750603" y="885043"/>
            <a:ext cx="398163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dirty="0">
                <a:solidFill>
                  <a:schemeClr val="dk1"/>
                </a:solidFill>
                <a:latin typeface="Arial"/>
                <a:ea typeface="Arial"/>
                <a:cs typeface="Arial"/>
                <a:sym typeface="Arial"/>
              </a:rPr>
              <a:t>Construcción de la M.I.R. Resumen narrativo</a:t>
            </a:r>
            <a:endParaRPr dirty="0"/>
          </a:p>
        </p:txBody>
      </p:sp>
      <p:sp>
        <p:nvSpPr>
          <p:cNvPr id="6" name="Título 3">
            <a:extLst>
              <a:ext uri="{FF2B5EF4-FFF2-40B4-BE49-F238E27FC236}">
                <a16:creationId xmlns:a16="http://schemas.microsoft.com/office/drawing/2014/main" id="{A7FFAA5E-ABFE-9F9E-5188-2E1E5A6FB0F4}"/>
              </a:ext>
            </a:extLst>
          </p:cNvPr>
          <p:cNvSpPr txBox="1">
            <a:spLocks/>
          </p:cNvSpPr>
          <p:nvPr/>
        </p:nvSpPr>
        <p:spPr>
          <a:xfrm>
            <a:off x="1043608" y="97669"/>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200651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11E9-52BC-40A5-1BEE-B05F0856A1F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48E124F-FA2E-7AD4-83B8-4175BD319425}"/>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FD008722-5DB5-30D9-7896-6074CF47B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256;p19">
            <a:extLst>
              <a:ext uri="{FF2B5EF4-FFF2-40B4-BE49-F238E27FC236}">
                <a16:creationId xmlns:a16="http://schemas.microsoft.com/office/drawing/2014/main" id="{203188A4-7BEF-A811-5283-9FB0D2FFDAD8}"/>
              </a:ext>
            </a:extLst>
          </p:cNvPr>
          <p:cNvSpPr txBox="1"/>
          <p:nvPr/>
        </p:nvSpPr>
        <p:spPr>
          <a:xfrm>
            <a:off x="636020" y="1772816"/>
            <a:ext cx="8239038" cy="40318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0" i="0" u="none" strike="noStrike" dirty="0">
              <a:solidFill>
                <a:srgbClr val="000000"/>
              </a:solidFill>
              <a:latin typeface="Arial"/>
              <a:ea typeface="Arial"/>
              <a:cs typeface="Arial"/>
              <a:sym typeface="Arial"/>
            </a:endParaRPr>
          </a:p>
          <a:p>
            <a:pPr marL="0" marR="0" lvl="0" indent="0" algn="just" rtl="0">
              <a:spcBef>
                <a:spcPts val="0"/>
              </a:spcBef>
              <a:spcAft>
                <a:spcPts val="0"/>
              </a:spcAft>
              <a:buNone/>
            </a:pPr>
            <a:endParaRPr sz="1600" b="0" i="0" u="none"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i="1" dirty="0">
                <a:solidFill>
                  <a:srgbClr val="000000"/>
                </a:solidFill>
                <a:latin typeface="Arial"/>
                <a:ea typeface="Arial"/>
                <a:cs typeface="Arial"/>
                <a:sym typeface="Arial"/>
              </a:rPr>
              <a:t>Indicadores</a:t>
            </a:r>
            <a:r>
              <a:rPr lang="es-MX" sz="1600" b="0" i="1" u="none" strike="noStrike" dirty="0">
                <a:solidFill>
                  <a:srgbClr val="000000"/>
                </a:solidFill>
                <a:latin typeface="Arial"/>
                <a:ea typeface="Arial"/>
                <a:cs typeface="Arial"/>
                <a:sym typeface="Arial"/>
              </a:rPr>
              <a:t>: </a:t>
            </a:r>
            <a:r>
              <a:rPr lang="es-MX" sz="1600" b="0" u="none" strike="noStrike" dirty="0">
                <a:solidFill>
                  <a:srgbClr val="000000"/>
                </a:solidFill>
                <a:latin typeface="Arial"/>
                <a:ea typeface="Arial"/>
                <a:cs typeface="Arial"/>
                <a:sym typeface="Arial"/>
              </a:rPr>
              <a:t>son expresiones cuantitativas que buscan medir el avance en el cumplimiento de los objetivos planteados en el resumen narrativo. </a:t>
            </a:r>
            <a:endParaRPr dirty="0"/>
          </a:p>
          <a:p>
            <a:pPr marL="285750" marR="0" lvl="0" indent="-184150" algn="just" rtl="0">
              <a:spcBef>
                <a:spcPts val="0"/>
              </a:spcBef>
              <a:spcAft>
                <a:spcPts val="0"/>
              </a:spcAft>
              <a:buClr>
                <a:schemeClr val="dk1"/>
              </a:buClr>
              <a:buSzPts val="1600"/>
              <a:buFont typeface="Noto Sans Symbols"/>
              <a:buNone/>
            </a:pPr>
            <a:endParaRPr sz="1600" b="0" i="1" u="none" strike="noStrike" dirty="0">
              <a:solidFill>
                <a:srgbClr val="000000"/>
              </a:solidFill>
              <a:latin typeface="Arial"/>
              <a:ea typeface="Arial"/>
              <a:cs typeface="Arial"/>
              <a:sym typeface="Arial"/>
            </a:endParaRPr>
          </a:p>
          <a:p>
            <a:pPr marL="0" marR="0" lvl="0" indent="0" algn="just" rtl="0">
              <a:spcBef>
                <a:spcPts val="0"/>
              </a:spcBef>
              <a:spcAft>
                <a:spcPts val="0"/>
              </a:spcAft>
              <a:buNone/>
            </a:pPr>
            <a:r>
              <a:rPr lang="es-MX" sz="1600" b="1" i="1" u="none" strike="noStrike" dirty="0">
                <a:solidFill>
                  <a:srgbClr val="000000"/>
                </a:solidFill>
                <a:latin typeface="Arial"/>
                <a:ea typeface="Arial"/>
                <a:cs typeface="Arial"/>
                <a:sym typeface="Arial"/>
              </a:rPr>
              <a:t>                   </a:t>
            </a:r>
            <a:r>
              <a:rPr lang="es-MX" sz="1600" b="1" u="none" strike="noStrike" dirty="0">
                <a:solidFill>
                  <a:srgbClr val="000000"/>
                </a:solidFill>
                <a:latin typeface="Arial"/>
                <a:ea typeface="Arial"/>
                <a:cs typeface="Arial"/>
                <a:sym typeface="Arial"/>
              </a:rPr>
              <a:t>Por ejemplo: </a:t>
            </a:r>
            <a:r>
              <a:rPr lang="es-MX" sz="1600" b="1" dirty="0">
                <a:solidFill>
                  <a:srgbClr val="000000"/>
                </a:solidFill>
                <a:latin typeface="Arial"/>
                <a:ea typeface="Arial"/>
                <a:cs typeface="Arial"/>
                <a:sym typeface="Arial"/>
              </a:rPr>
              <a:t>porcentaje</a:t>
            </a:r>
            <a:r>
              <a:rPr lang="es-MX" sz="1600" b="1" u="none" strike="noStrike" dirty="0">
                <a:solidFill>
                  <a:srgbClr val="000000"/>
                </a:solidFill>
                <a:latin typeface="Arial"/>
                <a:ea typeface="Arial"/>
                <a:cs typeface="Arial"/>
                <a:sym typeface="Arial"/>
              </a:rPr>
              <a:t> de deserción escolar</a:t>
            </a:r>
            <a:endParaRPr dirty="0"/>
          </a:p>
          <a:p>
            <a:pPr marL="285750" marR="0" lvl="0" indent="-184150" algn="just" rtl="0">
              <a:spcBef>
                <a:spcPts val="0"/>
              </a:spcBef>
              <a:spcAft>
                <a:spcPts val="0"/>
              </a:spcAft>
              <a:buClr>
                <a:schemeClr val="dk1"/>
              </a:buClr>
              <a:buSzPts val="1600"/>
              <a:buFont typeface="Noto Sans Symbols"/>
              <a:buNone/>
            </a:pPr>
            <a:endParaRPr sz="1600" b="1" i="1" u="none"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dirty="0">
                <a:solidFill>
                  <a:srgbClr val="000000"/>
                </a:solidFill>
                <a:latin typeface="Arial"/>
                <a:ea typeface="Arial"/>
                <a:cs typeface="Arial"/>
                <a:sym typeface="Arial"/>
              </a:rPr>
              <a:t>Medios de verificación</a:t>
            </a:r>
            <a:r>
              <a:rPr lang="es-MX" sz="1600" dirty="0">
                <a:solidFill>
                  <a:srgbClr val="000000"/>
                </a:solidFill>
                <a:latin typeface="Arial"/>
                <a:ea typeface="Arial"/>
                <a:cs typeface="Arial"/>
                <a:sym typeface="Arial"/>
              </a:rPr>
              <a:t>: indican dónde/cómo obtener la información para construir los indicadores.</a:t>
            </a:r>
            <a:endParaRPr dirty="0"/>
          </a:p>
          <a:p>
            <a:pPr marL="285750" marR="0" lvl="0" indent="-184150" algn="just" rtl="0">
              <a:spcBef>
                <a:spcPts val="0"/>
              </a:spcBef>
              <a:spcAft>
                <a:spcPts val="0"/>
              </a:spcAft>
              <a:buClr>
                <a:schemeClr val="dk1"/>
              </a:buClr>
              <a:buSzPts val="1600"/>
              <a:buFont typeface="Noto Sans Symbols"/>
              <a:buNone/>
            </a:pPr>
            <a:endParaRPr sz="1600" dirty="0">
              <a:solidFill>
                <a:srgbClr val="000000"/>
              </a:solidFill>
              <a:latin typeface="Arial"/>
              <a:ea typeface="Arial"/>
              <a:cs typeface="Arial"/>
              <a:sym typeface="Arial"/>
            </a:endParaRPr>
          </a:p>
          <a:p>
            <a:pPr marL="0" marR="0" lvl="0" indent="0" algn="just" rtl="0">
              <a:spcBef>
                <a:spcPts val="0"/>
              </a:spcBef>
              <a:spcAft>
                <a:spcPts val="0"/>
              </a:spcAft>
              <a:buNone/>
            </a:pPr>
            <a:r>
              <a:rPr lang="es-MX" sz="1600" dirty="0">
                <a:solidFill>
                  <a:srgbClr val="000000"/>
                </a:solidFill>
                <a:latin typeface="Arial"/>
                <a:ea typeface="Arial"/>
                <a:cs typeface="Arial"/>
                <a:sym typeface="Arial"/>
              </a:rPr>
              <a:t> 	    </a:t>
            </a:r>
            <a:r>
              <a:rPr lang="es-MX" sz="1600" b="1" dirty="0">
                <a:solidFill>
                  <a:srgbClr val="000000"/>
                </a:solidFill>
                <a:latin typeface="Arial"/>
                <a:ea typeface="Arial"/>
                <a:cs typeface="Arial"/>
                <a:sym typeface="Arial"/>
              </a:rPr>
              <a:t>Por ejemplo: información del INEGI.</a:t>
            </a:r>
            <a:endParaRPr dirty="0"/>
          </a:p>
          <a:p>
            <a:pPr marL="285750" marR="0" lvl="0" indent="-184150" algn="just" rtl="0">
              <a:spcBef>
                <a:spcPts val="0"/>
              </a:spcBef>
              <a:spcAft>
                <a:spcPts val="0"/>
              </a:spcAft>
              <a:buClr>
                <a:schemeClr val="dk1"/>
              </a:buClr>
              <a:buSzPts val="1600"/>
              <a:buFont typeface="Noto Sans Symbols"/>
              <a:buNone/>
            </a:pPr>
            <a:endParaRPr sz="1600" b="0" i="0" u="none" strike="noStrike" dirty="0">
              <a:solidFill>
                <a:srgbClr val="000000"/>
              </a:solidFill>
              <a:latin typeface="Arial"/>
              <a:ea typeface="Arial"/>
              <a:cs typeface="Arial"/>
              <a:sym typeface="Arial"/>
            </a:endParaRPr>
          </a:p>
          <a:p>
            <a:pPr marL="285750" marR="0" lvl="0" indent="-285750" algn="just" rtl="0">
              <a:spcBef>
                <a:spcPts val="0"/>
              </a:spcBef>
              <a:spcAft>
                <a:spcPts val="0"/>
              </a:spcAft>
              <a:buClr>
                <a:srgbClr val="000000"/>
              </a:buClr>
              <a:buSzPts val="1600"/>
              <a:buFont typeface="Noto Sans Symbols"/>
              <a:buChar char="⮚"/>
            </a:pPr>
            <a:r>
              <a:rPr lang="es-MX" sz="1600" b="1" dirty="0">
                <a:solidFill>
                  <a:srgbClr val="000000"/>
                </a:solidFill>
                <a:latin typeface="Arial"/>
                <a:ea typeface="Arial"/>
                <a:cs typeface="Arial"/>
                <a:sym typeface="Arial"/>
              </a:rPr>
              <a:t>Supuestos: </a:t>
            </a:r>
            <a:r>
              <a:rPr lang="es-MX" sz="1600" dirty="0">
                <a:solidFill>
                  <a:srgbClr val="000000"/>
                </a:solidFill>
                <a:latin typeface="Arial"/>
                <a:ea typeface="Arial"/>
                <a:cs typeface="Arial"/>
                <a:sym typeface="Arial"/>
              </a:rPr>
              <a:t>indican las condiciones que deben cumplirse para que podamos lograr nuestros objetivos.  </a:t>
            </a:r>
            <a:endParaRPr dirty="0"/>
          </a:p>
          <a:p>
            <a:pPr marL="0" marR="0" lvl="0" indent="0" algn="just" rtl="0">
              <a:spcBef>
                <a:spcPts val="0"/>
              </a:spcBef>
              <a:spcAft>
                <a:spcPts val="0"/>
              </a:spcAft>
              <a:buNone/>
            </a:pPr>
            <a:endParaRPr sz="1600" dirty="0">
              <a:solidFill>
                <a:srgbClr val="000000"/>
              </a:solidFill>
              <a:latin typeface="Arial"/>
              <a:ea typeface="Arial"/>
              <a:cs typeface="Arial"/>
              <a:sym typeface="Arial"/>
            </a:endParaRPr>
          </a:p>
          <a:p>
            <a:pPr marL="0" marR="0" lvl="0" indent="0" algn="just" rtl="0">
              <a:spcBef>
                <a:spcPts val="0"/>
              </a:spcBef>
              <a:spcAft>
                <a:spcPts val="0"/>
              </a:spcAft>
              <a:buNone/>
            </a:pPr>
            <a:r>
              <a:rPr lang="es-MX" sz="1600" dirty="0">
                <a:solidFill>
                  <a:srgbClr val="000000"/>
                </a:solidFill>
                <a:latin typeface="Arial"/>
                <a:ea typeface="Arial"/>
                <a:cs typeface="Arial"/>
                <a:sym typeface="Arial"/>
              </a:rPr>
              <a:t>                    </a:t>
            </a:r>
            <a:r>
              <a:rPr lang="es-MX" sz="1600" b="1" dirty="0">
                <a:solidFill>
                  <a:srgbClr val="000000"/>
                </a:solidFill>
                <a:latin typeface="Arial"/>
                <a:ea typeface="Arial"/>
                <a:cs typeface="Arial"/>
                <a:sym typeface="Arial"/>
              </a:rPr>
              <a:t> Por ejemplo: contar con recursos suficientes para el programa. </a:t>
            </a:r>
            <a:endParaRPr sz="1600" b="1" i="0" u="none" strike="noStrike" dirty="0">
              <a:solidFill>
                <a:srgbClr val="000000"/>
              </a:solidFill>
              <a:latin typeface="Arial"/>
              <a:ea typeface="Arial"/>
              <a:cs typeface="Arial"/>
              <a:sym typeface="Arial"/>
            </a:endParaRPr>
          </a:p>
        </p:txBody>
      </p:sp>
      <p:sp>
        <p:nvSpPr>
          <p:cNvPr id="5" name="Google Shape;257;p19">
            <a:extLst>
              <a:ext uri="{FF2B5EF4-FFF2-40B4-BE49-F238E27FC236}">
                <a16:creationId xmlns:a16="http://schemas.microsoft.com/office/drawing/2014/main" id="{9A1B2949-8D5E-B02D-53C6-895E9C5CEA61}"/>
              </a:ext>
            </a:extLst>
          </p:cNvPr>
          <p:cNvSpPr txBox="1"/>
          <p:nvPr/>
        </p:nvSpPr>
        <p:spPr>
          <a:xfrm>
            <a:off x="2175954" y="1160148"/>
            <a:ext cx="515916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dirty="0">
                <a:solidFill>
                  <a:schemeClr val="dk1"/>
                </a:solidFill>
                <a:latin typeface="Arial"/>
                <a:ea typeface="Arial"/>
                <a:cs typeface="Arial"/>
                <a:sym typeface="Arial"/>
              </a:rPr>
              <a:t>Construcción de la M.I.R. Indicadores, Medios de Verificación y Supuestos</a:t>
            </a:r>
            <a:endParaRPr dirty="0"/>
          </a:p>
        </p:txBody>
      </p:sp>
      <p:sp>
        <p:nvSpPr>
          <p:cNvPr id="7" name="Título 3">
            <a:extLst>
              <a:ext uri="{FF2B5EF4-FFF2-40B4-BE49-F238E27FC236}">
                <a16:creationId xmlns:a16="http://schemas.microsoft.com/office/drawing/2014/main" id="{2C093FB2-B993-E206-5C65-B5FB75598DA8}"/>
              </a:ext>
            </a:extLst>
          </p:cNvPr>
          <p:cNvSpPr txBox="1">
            <a:spLocks/>
          </p:cNvSpPr>
          <p:nvPr/>
        </p:nvSpPr>
        <p:spPr>
          <a:xfrm>
            <a:off x="1043608" y="97669"/>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119869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A4AD-D903-7A32-D063-9AC3BFE59D1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FD04B06-5C86-C3B7-2221-B1073914FB60}"/>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52E8F999-C7DD-C27F-F94F-02BFA3E0B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graphicFrame>
        <p:nvGraphicFramePr>
          <p:cNvPr id="3" name="Google Shape;263;p20">
            <a:extLst>
              <a:ext uri="{FF2B5EF4-FFF2-40B4-BE49-F238E27FC236}">
                <a16:creationId xmlns:a16="http://schemas.microsoft.com/office/drawing/2014/main" id="{28B16121-2D7D-B46C-007F-C65D833B4757}"/>
              </a:ext>
            </a:extLst>
          </p:cNvPr>
          <p:cNvGraphicFramePr/>
          <p:nvPr>
            <p:extLst>
              <p:ext uri="{D42A27DB-BD31-4B8C-83A1-F6EECF244321}">
                <p14:modId xmlns:p14="http://schemas.microsoft.com/office/powerpoint/2010/main" val="3166283640"/>
              </p:ext>
            </p:extLst>
          </p:nvPr>
        </p:nvGraphicFramePr>
        <p:xfrm>
          <a:off x="884870" y="1916832"/>
          <a:ext cx="7776850" cy="3876130"/>
        </p:xfrm>
        <a:graphic>
          <a:graphicData uri="http://schemas.openxmlformats.org/drawingml/2006/table">
            <a:tbl>
              <a:tblPr firstRow="1" bandRow="1">
                <a:noFill/>
              </a:tblPr>
              <a:tblGrid>
                <a:gridCol w="2535002">
                  <a:extLst>
                    <a:ext uri="{9D8B030D-6E8A-4147-A177-3AD203B41FA5}">
                      <a16:colId xmlns:a16="http://schemas.microsoft.com/office/drawing/2014/main" val="20000"/>
                    </a:ext>
                  </a:extLst>
                </a:gridCol>
                <a:gridCol w="5241848">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s-MX" sz="1800" dirty="0">
                          <a:highlight>
                            <a:srgbClr val="FFFF00"/>
                          </a:highlight>
                        </a:rPr>
                        <a:t>Resumen narrativo</a:t>
                      </a:r>
                      <a:endParaRPr dirty="0">
                        <a:highlight>
                          <a:srgbClr val="FFFF00"/>
                        </a:highlight>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1800" b="1" dirty="0"/>
                        <a:t>Fin</a:t>
                      </a:r>
                      <a:endParaRPr dirty="0"/>
                    </a:p>
                  </a:txBody>
                  <a:tcPr marL="91450" marR="91450" marT="45725" marB="45725"/>
                </a:tc>
                <a:tc>
                  <a:txBody>
                    <a:bodyPr/>
                    <a:lstStyle/>
                    <a:p>
                      <a:pPr marL="0" marR="0" lvl="0" indent="0" algn="l" rtl="0">
                        <a:spcBef>
                          <a:spcPts val="0"/>
                        </a:spcBef>
                        <a:spcAft>
                          <a:spcPts val="0"/>
                        </a:spcAft>
                        <a:buNone/>
                      </a:pPr>
                      <a:r>
                        <a:rPr lang="es-MX" sz="1800" dirty="0"/>
                        <a:t>Los jóvenes ingresan a la universidad o se integran al mercado laboral formal</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MX" sz="1800" b="1" dirty="0"/>
                        <a:t>Propósito</a:t>
                      </a:r>
                      <a:endParaRPr dirty="0"/>
                    </a:p>
                  </a:txBody>
                  <a:tcPr marL="91450" marR="91450" marT="45725" marB="45725">
                    <a:solidFill>
                      <a:srgbClr val="DAEEF3"/>
                    </a:solidFill>
                  </a:tcPr>
                </a:tc>
                <a:tc>
                  <a:txBody>
                    <a:bodyPr/>
                    <a:lstStyle/>
                    <a:p>
                      <a:pPr marL="0" marR="0" lvl="0" indent="0" algn="l" rtl="0">
                        <a:spcBef>
                          <a:spcPts val="0"/>
                        </a:spcBef>
                        <a:spcAft>
                          <a:spcPts val="0"/>
                        </a:spcAft>
                        <a:buNone/>
                      </a:pPr>
                      <a:r>
                        <a:rPr lang="es-MX" sz="1800" dirty="0"/>
                        <a:t>Los jóvenes de bachillerato terminan sus estudios</a:t>
                      </a:r>
                      <a:endParaRPr dirty="0"/>
                    </a:p>
                  </a:txBody>
                  <a:tcPr marL="91450" marR="91450" marT="45725" marB="45725">
                    <a:solidFill>
                      <a:srgbClr val="DAEEF3"/>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MX" sz="1800" b="1" dirty="0"/>
                        <a:t>Componente 1</a:t>
                      </a:r>
                      <a:endParaRPr dirty="0"/>
                    </a:p>
                  </a:txBody>
                  <a:tcPr marL="91450" marR="91450" marT="45725" marB="45725"/>
                </a:tc>
                <a:tc>
                  <a:txBody>
                    <a:bodyPr/>
                    <a:lstStyle/>
                    <a:p>
                      <a:pPr marL="0" marR="0" lvl="0" indent="0" algn="l" rtl="0">
                        <a:spcBef>
                          <a:spcPts val="0"/>
                        </a:spcBef>
                        <a:spcAft>
                          <a:spcPts val="0"/>
                        </a:spcAft>
                        <a:buNone/>
                      </a:pPr>
                      <a:r>
                        <a:rPr lang="es-MX" sz="1800" dirty="0"/>
                        <a:t>Becas para estudiantes de bachillerato</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MX" sz="1800" b="1" dirty="0"/>
                        <a:t>Actividad 1.2</a:t>
                      </a:r>
                      <a:endParaRPr dirty="0"/>
                    </a:p>
                  </a:txBody>
                  <a:tcPr marL="91450" marR="91450" marT="45725" marB="45725">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t>Entregar becas a los estudiantes de bajos recursos</a:t>
                      </a:r>
                    </a:p>
                  </a:txBody>
                  <a:tcPr marL="91450" marR="91450" marT="45725" marB="45725">
                    <a:solidFill>
                      <a:schemeClr val="lt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s-MX" sz="1800" b="1" dirty="0"/>
                        <a:t>Actividad 1.1</a:t>
                      </a:r>
                      <a:endParaRPr dirty="0"/>
                    </a:p>
                  </a:txBody>
                  <a:tcPr marL="91450" marR="91450" marT="45725" marB="45725">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t>Acudir a las escuelas para buscar a la población objetivo y realizar estudios socioeconómicos</a:t>
                      </a:r>
                      <a:endParaRPr lang="es-MX" dirty="0"/>
                    </a:p>
                  </a:txBody>
                  <a:tcPr marL="91450" marR="91450" marT="45725" marB="45725">
                    <a:solidFill>
                      <a:schemeClr val="lt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s-MX" sz="1800" b="1" dirty="0"/>
                        <a:t>Componente 2</a:t>
                      </a:r>
                      <a:endParaRPr dirty="0"/>
                    </a:p>
                  </a:txBody>
                  <a:tcPr marL="91450" marR="91450" marT="45725" marB="45725">
                    <a:solidFill>
                      <a:srgbClr val="DAEEF3"/>
                    </a:solidFill>
                  </a:tcPr>
                </a:tc>
                <a:tc>
                  <a:txBody>
                    <a:bodyPr/>
                    <a:lstStyle/>
                    <a:p>
                      <a:pPr marL="0" marR="0" lvl="0" indent="0" algn="l" rtl="0">
                        <a:spcBef>
                          <a:spcPts val="0"/>
                        </a:spcBef>
                        <a:spcAft>
                          <a:spcPts val="0"/>
                        </a:spcAft>
                        <a:buNone/>
                      </a:pPr>
                      <a:r>
                        <a:rPr lang="es-MX" sz="1800" dirty="0"/>
                        <a:t>Prevención de embarazos adolescentes</a:t>
                      </a:r>
                      <a:endParaRPr dirty="0"/>
                    </a:p>
                  </a:txBody>
                  <a:tcPr marL="91450" marR="91450" marT="45725" marB="45725">
                    <a:solidFill>
                      <a:srgbClr val="DAEEF3"/>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s-MX" sz="1800" b="1" dirty="0"/>
                        <a:t>Actividad 2.2</a:t>
                      </a:r>
                      <a:endParaRPr dirty="0"/>
                    </a:p>
                  </a:txBody>
                  <a:tcPr marL="91450" marR="91450" marT="45725" marB="45725">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t>Entrega de anticonceptivos</a:t>
                      </a:r>
                      <a:endParaRPr lang="es-MX" dirty="0"/>
                    </a:p>
                  </a:txBody>
                  <a:tcPr marL="91450" marR="91450" marT="45725" marB="45725">
                    <a:solidFill>
                      <a:schemeClr val="lt1"/>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s-MX" sz="1800" b="1" dirty="0"/>
                        <a:t>Actividad 2.1</a:t>
                      </a:r>
                      <a:endParaRPr dirty="0"/>
                    </a:p>
                  </a:txBody>
                  <a:tcPr marL="91450" marR="91450" marT="45725" marB="45725">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t>Pláticas de educación sexual</a:t>
                      </a:r>
                    </a:p>
                  </a:txBody>
                  <a:tcPr marL="91450" marR="91450" marT="45725" marB="45725">
                    <a:solidFill>
                      <a:schemeClr val="lt1"/>
                    </a:solidFill>
                  </a:tcPr>
                </a:tc>
                <a:extLst>
                  <a:ext uri="{0D108BD9-81ED-4DB2-BD59-A6C34878D82A}">
                    <a16:rowId xmlns:a16="http://schemas.microsoft.com/office/drawing/2014/main" val="10008"/>
                  </a:ext>
                </a:extLst>
              </a:tr>
            </a:tbl>
          </a:graphicData>
        </a:graphic>
      </p:graphicFrame>
      <p:sp>
        <p:nvSpPr>
          <p:cNvPr id="5" name="Google Shape;262;p20">
            <a:extLst>
              <a:ext uri="{FF2B5EF4-FFF2-40B4-BE49-F238E27FC236}">
                <a16:creationId xmlns:a16="http://schemas.microsoft.com/office/drawing/2014/main" id="{E880BFD7-FDE5-A786-7FC4-599F9368DF33}"/>
              </a:ext>
            </a:extLst>
          </p:cNvPr>
          <p:cNvSpPr txBox="1">
            <a:spLocks noGrp="1"/>
          </p:cNvSpPr>
          <p:nvPr>
            <p:ph type="title"/>
          </p:nvPr>
        </p:nvSpPr>
        <p:spPr>
          <a:xfrm>
            <a:off x="457200" y="1065038"/>
            <a:ext cx="8229600" cy="57606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s-MX" sz="3200" dirty="0"/>
              <a:t>Ejemplo</a:t>
            </a:r>
            <a:endParaRPr dirty="0"/>
          </a:p>
        </p:txBody>
      </p:sp>
      <p:sp>
        <p:nvSpPr>
          <p:cNvPr id="6" name="Título 3">
            <a:extLst>
              <a:ext uri="{FF2B5EF4-FFF2-40B4-BE49-F238E27FC236}">
                <a16:creationId xmlns:a16="http://schemas.microsoft.com/office/drawing/2014/main" id="{3997867C-A47C-7E7D-6339-DD11A20CBBE7}"/>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424889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8D7F7-0149-1F8F-AD57-43BEEBBF199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6540161-6163-657B-415C-AF6359B7EC82}"/>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F307D0A6-E24E-A436-3630-ACFE18B12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276;p21">
            <a:extLst>
              <a:ext uri="{FF2B5EF4-FFF2-40B4-BE49-F238E27FC236}">
                <a16:creationId xmlns:a16="http://schemas.microsoft.com/office/drawing/2014/main" id="{91AB36A4-C17F-CBDB-D45B-8308410C8C59}"/>
              </a:ext>
            </a:extLst>
          </p:cNvPr>
          <p:cNvSpPr txBox="1"/>
          <p:nvPr/>
        </p:nvSpPr>
        <p:spPr>
          <a:xfrm>
            <a:off x="1403648" y="1046396"/>
            <a:ext cx="3744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dirty="0">
                <a:solidFill>
                  <a:srgbClr val="000000"/>
                </a:solidFill>
                <a:latin typeface="Arial"/>
                <a:ea typeface="Arial"/>
                <a:cs typeface="Arial"/>
                <a:sym typeface="Arial"/>
              </a:rPr>
              <a:t>Indica el avance o retroceso de lo que se mide </a:t>
            </a:r>
            <a:endParaRPr sz="1800" dirty="0">
              <a:solidFill>
                <a:schemeClr val="dk1"/>
              </a:solidFill>
              <a:latin typeface="Arial"/>
              <a:ea typeface="Arial"/>
              <a:cs typeface="Arial"/>
              <a:sym typeface="Arial"/>
            </a:endParaRPr>
          </a:p>
        </p:txBody>
      </p:sp>
      <p:sp>
        <p:nvSpPr>
          <p:cNvPr id="5" name="Google Shape;272;p21">
            <a:extLst>
              <a:ext uri="{FF2B5EF4-FFF2-40B4-BE49-F238E27FC236}">
                <a16:creationId xmlns:a16="http://schemas.microsoft.com/office/drawing/2014/main" id="{BA1537FC-0E4E-35B6-A4F4-02E9FF6CA9E0}"/>
              </a:ext>
            </a:extLst>
          </p:cNvPr>
          <p:cNvSpPr/>
          <p:nvPr/>
        </p:nvSpPr>
        <p:spPr>
          <a:xfrm>
            <a:off x="4263546" y="1844824"/>
            <a:ext cx="4404440" cy="1772618"/>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Arial"/>
                <a:ea typeface="Arial"/>
                <a:cs typeface="Arial"/>
                <a:sym typeface="Arial"/>
              </a:rPr>
              <a:t>de cumplimiento de los objetivos de las políticas y de los Pp. • Contribuye o fortalecer las estrategias y la orientación de los recurso. • Incluye a los indicadores de Fin, Propósito y aquellos de Componentes que consideran subsidios, bienes y/o</a:t>
            </a:r>
            <a:endParaRPr dirty="0"/>
          </a:p>
        </p:txBody>
      </p:sp>
      <p:sp>
        <p:nvSpPr>
          <p:cNvPr id="6" name="Google Shape;272;p21">
            <a:extLst>
              <a:ext uri="{FF2B5EF4-FFF2-40B4-BE49-F238E27FC236}">
                <a16:creationId xmlns:a16="http://schemas.microsoft.com/office/drawing/2014/main" id="{2AAACEC9-AA93-DB09-91B1-E40FD4AC487C}"/>
              </a:ext>
            </a:extLst>
          </p:cNvPr>
          <p:cNvSpPr/>
          <p:nvPr/>
        </p:nvSpPr>
        <p:spPr>
          <a:xfrm>
            <a:off x="4239494" y="4028243"/>
            <a:ext cx="4428492" cy="1783361"/>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Arial"/>
                <a:ea typeface="Arial"/>
                <a:cs typeface="Arial"/>
                <a:sym typeface="Arial"/>
              </a:rPr>
              <a:t>de cumplimiento de los objetivos de las políticas y de los Pp. • Contribuye o fortalecer las estrategias y la orientación de los recurso. • Incluye a los indicadores de Fin, Propósito y aquellos de Componentes que consideran subsidios, bienes y/o</a:t>
            </a:r>
            <a:endParaRPr dirty="0"/>
          </a:p>
        </p:txBody>
      </p:sp>
      <p:sp>
        <p:nvSpPr>
          <p:cNvPr id="7" name="Google Shape;274;p21">
            <a:extLst>
              <a:ext uri="{FF2B5EF4-FFF2-40B4-BE49-F238E27FC236}">
                <a16:creationId xmlns:a16="http://schemas.microsoft.com/office/drawing/2014/main" id="{4390692C-40C6-9B63-2174-3D6104B78FDE}"/>
              </a:ext>
            </a:extLst>
          </p:cNvPr>
          <p:cNvSpPr/>
          <p:nvPr/>
        </p:nvSpPr>
        <p:spPr>
          <a:xfrm>
            <a:off x="4239494" y="2017004"/>
            <a:ext cx="4404440" cy="160043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400"/>
              <a:buFont typeface="Arial"/>
              <a:buChar char="•"/>
            </a:pPr>
            <a:r>
              <a:rPr lang="es-MX" sz="1400" dirty="0">
                <a:solidFill>
                  <a:schemeClr val="dk1"/>
                </a:solidFill>
                <a:latin typeface="Arial"/>
                <a:ea typeface="Arial"/>
                <a:cs typeface="Arial"/>
                <a:sym typeface="Arial"/>
              </a:rPr>
              <a:t>Miden el grado de cumplimiento de los objetivos de los PP’s. </a:t>
            </a:r>
            <a:endParaRPr dirty="0"/>
          </a:p>
          <a:p>
            <a:pPr marL="171450" marR="0" lvl="0" indent="-171450" algn="l" rtl="0">
              <a:spcBef>
                <a:spcPts val="0"/>
              </a:spcBef>
              <a:spcAft>
                <a:spcPts val="0"/>
              </a:spcAft>
              <a:buClr>
                <a:schemeClr val="dk1"/>
              </a:buClr>
              <a:buSzPts val="1400"/>
              <a:buFont typeface="Arial"/>
              <a:buChar char="•"/>
            </a:pPr>
            <a:r>
              <a:rPr lang="es-MX" sz="1400" dirty="0">
                <a:solidFill>
                  <a:schemeClr val="dk1"/>
                </a:solidFill>
                <a:latin typeface="Arial"/>
                <a:ea typeface="Arial"/>
                <a:cs typeface="Arial"/>
                <a:sym typeface="Arial"/>
              </a:rPr>
              <a:t>Incluye a los indicadores de Fin, Propósito y aquellos de Componentes que consideran subsidios, bienes y/o servicios que impactan directamente a la población.</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8" name="Google Shape;275;p21">
            <a:extLst>
              <a:ext uri="{FF2B5EF4-FFF2-40B4-BE49-F238E27FC236}">
                <a16:creationId xmlns:a16="http://schemas.microsoft.com/office/drawing/2014/main" id="{CEB49AB7-4CCE-15D8-994F-6A480D2ABEAC}"/>
              </a:ext>
            </a:extLst>
          </p:cNvPr>
          <p:cNvSpPr/>
          <p:nvPr/>
        </p:nvSpPr>
        <p:spPr>
          <a:xfrm>
            <a:off x="4572000" y="4199261"/>
            <a:ext cx="4105433" cy="138495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400"/>
              <a:buFont typeface="Arial"/>
              <a:buChar char="•"/>
            </a:pPr>
            <a:r>
              <a:rPr lang="es-MX" sz="1400" dirty="0">
                <a:solidFill>
                  <a:schemeClr val="dk1"/>
                </a:solidFill>
                <a:latin typeface="Arial"/>
                <a:ea typeface="Arial"/>
                <a:cs typeface="Arial"/>
                <a:sym typeface="Arial"/>
              </a:rPr>
              <a:t>Mide el avance y logro en procesos y actividades, </a:t>
            </a:r>
            <a:endParaRPr dirty="0"/>
          </a:p>
          <a:p>
            <a:pPr marL="171450" marR="0" lvl="0" indent="-171450" algn="l" rtl="0">
              <a:spcBef>
                <a:spcPts val="0"/>
              </a:spcBef>
              <a:spcAft>
                <a:spcPts val="0"/>
              </a:spcAft>
              <a:buClr>
                <a:schemeClr val="dk1"/>
              </a:buClr>
              <a:buSzPts val="1400"/>
              <a:buFont typeface="Arial"/>
              <a:buChar char="•"/>
            </a:pPr>
            <a:r>
              <a:rPr lang="es-MX" sz="1400" dirty="0">
                <a:solidFill>
                  <a:schemeClr val="dk1"/>
                </a:solidFill>
                <a:latin typeface="Arial"/>
                <a:ea typeface="Arial"/>
                <a:cs typeface="Arial"/>
                <a:sym typeface="Arial"/>
              </a:rPr>
              <a:t>Incluye los indicadores de Actividades y aquéllos de Componentes que entregan bienes y/o servicios para ser utilizados por otras instancias. </a:t>
            </a:r>
            <a:endParaRPr dirty="0"/>
          </a:p>
        </p:txBody>
      </p:sp>
      <p:sp>
        <p:nvSpPr>
          <p:cNvPr id="9" name="Google Shape;269;p21">
            <a:extLst>
              <a:ext uri="{FF2B5EF4-FFF2-40B4-BE49-F238E27FC236}">
                <a16:creationId xmlns:a16="http://schemas.microsoft.com/office/drawing/2014/main" id="{48D8FBEE-84EE-4184-9612-4C5C7B28A828}"/>
              </a:ext>
            </a:extLst>
          </p:cNvPr>
          <p:cNvSpPr/>
          <p:nvPr/>
        </p:nvSpPr>
        <p:spPr>
          <a:xfrm>
            <a:off x="1088638" y="2163464"/>
            <a:ext cx="2449087" cy="2907956"/>
          </a:xfrm>
          <a:prstGeom prst="triangle">
            <a:avLst>
              <a:gd name="adj" fmla="val 50000"/>
            </a:avLst>
          </a:prstGeom>
          <a:solidFill>
            <a:schemeClr val="accent2">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Google Shape;270;p21">
            <a:extLst>
              <a:ext uri="{FF2B5EF4-FFF2-40B4-BE49-F238E27FC236}">
                <a16:creationId xmlns:a16="http://schemas.microsoft.com/office/drawing/2014/main" id="{184B3C8B-2916-5763-6D62-98DE43DDB20E}"/>
              </a:ext>
            </a:extLst>
          </p:cNvPr>
          <p:cNvSpPr/>
          <p:nvPr/>
        </p:nvSpPr>
        <p:spPr>
          <a:xfrm>
            <a:off x="2520254" y="2442489"/>
            <a:ext cx="1512168" cy="432048"/>
          </a:xfrm>
          <a:prstGeom prst="roundRect">
            <a:avLst>
              <a:gd name="adj" fmla="val 16667"/>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chemeClr val="dk1"/>
                </a:solidFill>
                <a:latin typeface="Arial"/>
                <a:ea typeface="Arial"/>
                <a:cs typeface="Arial"/>
                <a:sym typeface="Arial"/>
              </a:rPr>
              <a:t>Estratégicos/ De Resultados</a:t>
            </a:r>
            <a:endParaRPr dirty="0"/>
          </a:p>
        </p:txBody>
      </p:sp>
      <p:sp>
        <p:nvSpPr>
          <p:cNvPr id="11" name="Google Shape;271;p21">
            <a:extLst>
              <a:ext uri="{FF2B5EF4-FFF2-40B4-BE49-F238E27FC236}">
                <a16:creationId xmlns:a16="http://schemas.microsoft.com/office/drawing/2014/main" id="{DB167A64-D53C-4F91-EE23-A1838D78D9BB}"/>
              </a:ext>
            </a:extLst>
          </p:cNvPr>
          <p:cNvSpPr/>
          <p:nvPr/>
        </p:nvSpPr>
        <p:spPr>
          <a:xfrm>
            <a:off x="2673967" y="4448701"/>
            <a:ext cx="1512168" cy="432048"/>
          </a:xfrm>
          <a:prstGeom prst="roundRect">
            <a:avLst>
              <a:gd name="adj" fmla="val 16667"/>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chemeClr val="dk1"/>
                </a:solidFill>
                <a:latin typeface="Arial"/>
                <a:ea typeface="Arial"/>
                <a:cs typeface="Arial"/>
                <a:sym typeface="Arial"/>
              </a:rPr>
              <a:t>Gestión</a:t>
            </a:r>
            <a:endParaRPr dirty="0"/>
          </a:p>
        </p:txBody>
      </p:sp>
      <p:sp>
        <p:nvSpPr>
          <p:cNvPr id="12" name="Google Shape;268;p21">
            <a:extLst>
              <a:ext uri="{FF2B5EF4-FFF2-40B4-BE49-F238E27FC236}">
                <a16:creationId xmlns:a16="http://schemas.microsoft.com/office/drawing/2014/main" id="{64727C8C-93B1-A962-0CBD-15BACB91E85B}"/>
              </a:ext>
            </a:extLst>
          </p:cNvPr>
          <p:cNvSpPr txBox="1"/>
          <p:nvPr/>
        </p:nvSpPr>
        <p:spPr>
          <a:xfrm>
            <a:off x="3132654" y="748349"/>
            <a:ext cx="237626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i="1" dirty="0">
                <a:solidFill>
                  <a:schemeClr val="dk1"/>
                </a:solidFill>
                <a:latin typeface="Arial"/>
                <a:ea typeface="Arial"/>
                <a:cs typeface="Arial"/>
                <a:sym typeface="Arial"/>
              </a:rPr>
              <a:t> Indicadores  </a:t>
            </a:r>
            <a:endParaRPr dirty="0"/>
          </a:p>
        </p:txBody>
      </p:sp>
      <p:sp>
        <p:nvSpPr>
          <p:cNvPr id="13" name="Título 3">
            <a:extLst>
              <a:ext uri="{FF2B5EF4-FFF2-40B4-BE49-F238E27FC236}">
                <a16:creationId xmlns:a16="http://schemas.microsoft.com/office/drawing/2014/main" id="{72AE284A-94F7-1900-12CC-5DAD6F522F6E}"/>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101925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6D5B-8769-5176-B8E9-11291E4A097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B786191-14AC-78FD-6D06-55FFCFD617B9}"/>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666021F3-3271-2DAF-4D6F-8692A56F1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292;p22">
            <a:extLst>
              <a:ext uri="{FF2B5EF4-FFF2-40B4-BE49-F238E27FC236}">
                <a16:creationId xmlns:a16="http://schemas.microsoft.com/office/drawing/2014/main" id="{1AE10D16-3868-7757-70C8-5038F622C95C}"/>
              </a:ext>
            </a:extLst>
          </p:cNvPr>
          <p:cNvSpPr/>
          <p:nvPr/>
        </p:nvSpPr>
        <p:spPr>
          <a:xfrm>
            <a:off x="1403648" y="3573016"/>
            <a:ext cx="1656184" cy="2174026"/>
          </a:xfrm>
          <a:prstGeom prst="roundRect">
            <a:avLst>
              <a:gd name="adj" fmla="val 16667"/>
            </a:avLst>
          </a:prstGeom>
          <a:solidFill>
            <a:srgbClr val="CC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Permiten verificar la gestión de los procesos, financiamiento, la adquisición de insumos, la operación, entre otros</a:t>
            </a:r>
            <a:endParaRPr sz="1400" dirty="0"/>
          </a:p>
        </p:txBody>
      </p:sp>
      <p:sp>
        <p:nvSpPr>
          <p:cNvPr id="5" name="Google Shape;293;p22">
            <a:extLst>
              <a:ext uri="{FF2B5EF4-FFF2-40B4-BE49-F238E27FC236}">
                <a16:creationId xmlns:a16="http://schemas.microsoft.com/office/drawing/2014/main" id="{268621BD-241C-FF63-D8C7-42A7C6AF58A8}"/>
              </a:ext>
            </a:extLst>
          </p:cNvPr>
          <p:cNvSpPr/>
          <p:nvPr/>
        </p:nvSpPr>
        <p:spPr>
          <a:xfrm>
            <a:off x="3203848" y="3573016"/>
            <a:ext cx="1656184" cy="2174026"/>
          </a:xfrm>
          <a:prstGeom prst="roundRect">
            <a:avLst>
              <a:gd name="adj" fmla="val 16667"/>
            </a:avLst>
          </a:prstGeom>
          <a:solidFill>
            <a:srgbClr val="CC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Permite verificar la generación  y/o entrega de los bienes y servicios del programa</a:t>
            </a:r>
            <a:endParaRPr sz="1400" dirty="0"/>
          </a:p>
        </p:txBody>
      </p:sp>
      <p:sp>
        <p:nvSpPr>
          <p:cNvPr id="6" name="Google Shape;294;p22">
            <a:extLst>
              <a:ext uri="{FF2B5EF4-FFF2-40B4-BE49-F238E27FC236}">
                <a16:creationId xmlns:a16="http://schemas.microsoft.com/office/drawing/2014/main" id="{E06CDA7E-4BAB-D9CC-6153-0CA1025A2BCE}"/>
              </a:ext>
            </a:extLst>
          </p:cNvPr>
          <p:cNvSpPr/>
          <p:nvPr/>
        </p:nvSpPr>
        <p:spPr>
          <a:xfrm>
            <a:off x="5148064" y="3597614"/>
            <a:ext cx="1656184" cy="2149428"/>
          </a:xfrm>
          <a:prstGeom prst="roundRect">
            <a:avLst>
              <a:gd name="adj" fmla="val 16667"/>
            </a:avLst>
          </a:prstGeom>
          <a:solidFill>
            <a:srgbClr val="CC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Permite verificar la cobertura y/o el cambio producido en la población o área de enfoque que puede atribuirse a la ejecución del programa</a:t>
            </a:r>
            <a:endParaRPr sz="1400" dirty="0"/>
          </a:p>
        </p:txBody>
      </p:sp>
      <p:sp>
        <p:nvSpPr>
          <p:cNvPr id="7" name="Google Shape;295;p22">
            <a:extLst>
              <a:ext uri="{FF2B5EF4-FFF2-40B4-BE49-F238E27FC236}">
                <a16:creationId xmlns:a16="http://schemas.microsoft.com/office/drawing/2014/main" id="{9D1C9AA3-E833-5A13-A9C3-873B774F44E4}"/>
              </a:ext>
            </a:extLst>
          </p:cNvPr>
          <p:cNvSpPr/>
          <p:nvPr/>
        </p:nvSpPr>
        <p:spPr>
          <a:xfrm>
            <a:off x="6948264" y="3611261"/>
            <a:ext cx="1926794" cy="2149429"/>
          </a:xfrm>
          <a:prstGeom prst="roundRect">
            <a:avLst>
              <a:gd name="adj" fmla="val 16667"/>
            </a:avLst>
          </a:prstGeom>
          <a:solidFill>
            <a:srgbClr val="CC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Permite verificar los impactos sociales y económicos alcanzados, para los cuales contribuye el programa, pero que no son solo su responsabilidad</a:t>
            </a:r>
            <a:endParaRPr sz="1400" dirty="0"/>
          </a:p>
        </p:txBody>
      </p:sp>
      <p:sp>
        <p:nvSpPr>
          <p:cNvPr id="8" name="Google Shape;290;p22">
            <a:extLst>
              <a:ext uri="{FF2B5EF4-FFF2-40B4-BE49-F238E27FC236}">
                <a16:creationId xmlns:a16="http://schemas.microsoft.com/office/drawing/2014/main" id="{C92A02DD-A134-00DF-9D70-90A985BB623B}"/>
              </a:ext>
            </a:extLst>
          </p:cNvPr>
          <p:cNvSpPr/>
          <p:nvPr/>
        </p:nvSpPr>
        <p:spPr>
          <a:xfrm>
            <a:off x="1403648" y="3070448"/>
            <a:ext cx="2808312" cy="284562"/>
          </a:xfrm>
          <a:prstGeom prst="rect">
            <a:avLst/>
          </a:prstGeom>
          <a:solidFill>
            <a:schemeClr val="accent6">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dk1"/>
                </a:solidFill>
                <a:latin typeface="Arial"/>
                <a:ea typeface="Arial"/>
                <a:cs typeface="Arial"/>
                <a:sym typeface="Arial"/>
              </a:rPr>
              <a:t>Indicador de Gestión</a:t>
            </a:r>
            <a:endParaRPr dirty="0"/>
          </a:p>
        </p:txBody>
      </p:sp>
      <p:sp>
        <p:nvSpPr>
          <p:cNvPr id="9" name="Google Shape;291;p22">
            <a:extLst>
              <a:ext uri="{FF2B5EF4-FFF2-40B4-BE49-F238E27FC236}">
                <a16:creationId xmlns:a16="http://schemas.microsoft.com/office/drawing/2014/main" id="{3DC8F521-8268-186F-69A4-34C034ECD69D}"/>
              </a:ext>
            </a:extLst>
          </p:cNvPr>
          <p:cNvSpPr/>
          <p:nvPr/>
        </p:nvSpPr>
        <p:spPr>
          <a:xfrm>
            <a:off x="4211960" y="3068962"/>
            <a:ext cx="4440220" cy="284562"/>
          </a:xfrm>
          <a:prstGeom prst="rect">
            <a:avLst/>
          </a:prstGeom>
          <a:solidFill>
            <a:schemeClr val="accent6">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dk1"/>
                </a:solidFill>
                <a:latin typeface="Arial"/>
                <a:ea typeface="Arial"/>
                <a:cs typeface="Arial"/>
                <a:sym typeface="Arial"/>
              </a:rPr>
              <a:t>Indicadores Estratégicos</a:t>
            </a:r>
            <a:endParaRPr dirty="0"/>
          </a:p>
        </p:txBody>
      </p:sp>
      <p:sp>
        <p:nvSpPr>
          <p:cNvPr id="10" name="Google Shape;286;p22">
            <a:extLst>
              <a:ext uri="{FF2B5EF4-FFF2-40B4-BE49-F238E27FC236}">
                <a16:creationId xmlns:a16="http://schemas.microsoft.com/office/drawing/2014/main" id="{9B55577D-5021-C1C0-39BC-7E6F05306063}"/>
              </a:ext>
            </a:extLst>
          </p:cNvPr>
          <p:cNvSpPr/>
          <p:nvPr/>
        </p:nvSpPr>
        <p:spPr>
          <a:xfrm>
            <a:off x="1475656" y="2526734"/>
            <a:ext cx="1656184" cy="360040"/>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Indicador de actividades</a:t>
            </a:r>
            <a:endParaRPr dirty="0"/>
          </a:p>
        </p:txBody>
      </p:sp>
      <p:sp>
        <p:nvSpPr>
          <p:cNvPr id="11" name="Google Shape;289;p22">
            <a:extLst>
              <a:ext uri="{FF2B5EF4-FFF2-40B4-BE49-F238E27FC236}">
                <a16:creationId xmlns:a16="http://schemas.microsoft.com/office/drawing/2014/main" id="{2355E5C6-FB77-E281-88A3-837D753966EE}"/>
              </a:ext>
            </a:extLst>
          </p:cNvPr>
          <p:cNvSpPr/>
          <p:nvPr/>
        </p:nvSpPr>
        <p:spPr>
          <a:xfrm>
            <a:off x="3203848" y="2512807"/>
            <a:ext cx="1656184" cy="360040"/>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Indicador de componentes</a:t>
            </a:r>
            <a:endParaRPr dirty="0"/>
          </a:p>
        </p:txBody>
      </p:sp>
      <p:sp>
        <p:nvSpPr>
          <p:cNvPr id="12" name="Google Shape;288;p22">
            <a:extLst>
              <a:ext uri="{FF2B5EF4-FFF2-40B4-BE49-F238E27FC236}">
                <a16:creationId xmlns:a16="http://schemas.microsoft.com/office/drawing/2014/main" id="{F904FDFB-FD66-31F7-BB7B-E7190F39C9F0}"/>
              </a:ext>
            </a:extLst>
          </p:cNvPr>
          <p:cNvSpPr/>
          <p:nvPr/>
        </p:nvSpPr>
        <p:spPr>
          <a:xfrm>
            <a:off x="5074358" y="2526734"/>
            <a:ext cx="1656184" cy="360040"/>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Indicador de propósito</a:t>
            </a:r>
            <a:endParaRPr dirty="0"/>
          </a:p>
        </p:txBody>
      </p:sp>
      <p:sp>
        <p:nvSpPr>
          <p:cNvPr id="13" name="Google Shape;287;p22">
            <a:extLst>
              <a:ext uri="{FF2B5EF4-FFF2-40B4-BE49-F238E27FC236}">
                <a16:creationId xmlns:a16="http://schemas.microsoft.com/office/drawing/2014/main" id="{FE66D095-6CD1-DCD8-2426-A8D02BCEAD54}"/>
              </a:ext>
            </a:extLst>
          </p:cNvPr>
          <p:cNvSpPr/>
          <p:nvPr/>
        </p:nvSpPr>
        <p:spPr>
          <a:xfrm>
            <a:off x="6995996" y="2527100"/>
            <a:ext cx="1656184" cy="360040"/>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Indicador de fin</a:t>
            </a:r>
            <a:endParaRPr dirty="0"/>
          </a:p>
        </p:txBody>
      </p:sp>
      <p:sp>
        <p:nvSpPr>
          <p:cNvPr id="14" name="Google Shape;282;p22">
            <a:extLst>
              <a:ext uri="{FF2B5EF4-FFF2-40B4-BE49-F238E27FC236}">
                <a16:creationId xmlns:a16="http://schemas.microsoft.com/office/drawing/2014/main" id="{BDA58D6B-AD1A-C084-ED05-C207B90D3482}"/>
              </a:ext>
            </a:extLst>
          </p:cNvPr>
          <p:cNvSpPr/>
          <p:nvPr/>
        </p:nvSpPr>
        <p:spPr>
          <a:xfrm>
            <a:off x="1475656" y="1859857"/>
            <a:ext cx="1656184" cy="453342"/>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Procesos</a:t>
            </a:r>
            <a:endParaRPr dirty="0"/>
          </a:p>
        </p:txBody>
      </p:sp>
      <p:sp>
        <p:nvSpPr>
          <p:cNvPr id="15" name="Google Shape;285;p22">
            <a:extLst>
              <a:ext uri="{FF2B5EF4-FFF2-40B4-BE49-F238E27FC236}">
                <a16:creationId xmlns:a16="http://schemas.microsoft.com/office/drawing/2014/main" id="{7CCD8A97-A1A5-0D29-9FA1-4A9186BD95C6}"/>
              </a:ext>
            </a:extLst>
          </p:cNvPr>
          <p:cNvSpPr/>
          <p:nvPr/>
        </p:nvSpPr>
        <p:spPr>
          <a:xfrm>
            <a:off x="3258189" y="1859857"/>
            <a:ext cx="1656184" cy="477535"/>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Bienes y/o servicios</a:t>
            </a:r>
            <a:endParaRPr dirty="0"/>
          </a:p>
        </p:txBody>
      </p:sp>
      <p:sp>
        <p:nvSpPr>
          <p:cNvPr id="16" name="Google Shape;284;p22">
            <a:extLst>
              <a:ext uri="{FF2B5EF4-FFF2-40B4-BE49-F238E27FC236}">
                <a16:creationId xmlns:a16="http://schemas.microsoft.com/office/drawing/2014/main" id="{59F907A8-E9E1-12D9-70A3-13C7EB346B69}"/>
              </a:ext>
            </a:extLst>
          </p:cNvPr>
          <p:cNvSpPr/>
          <p:nvPr/>
        </p:nvSpPr>
        <p:spPr>
          <a:xfrm>
            <a:off x="5071900" y="1859857"/>
            <a:ext cx="1656184" cy="421124"/>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Resultados</a:t>
            </a:r>
            <a:endParaRPr dirty="0"/>
          </a:p>
        </p:txBody>
      </p:sp>
      <p:sp>
        <p:nvSpPr>
          <p:cNvPr id="17" name="Google Shape;283;p22">
            <a:extLst>
              <a:ext uri="{FF2B5EF4-FFF2-40B4-BE49-F238E27FC236}">
                <a16:creationId xmlns:a16="http://schemas.microsoft.com/office/drawing/2014/main" id="{3A61555C-5B94-4C9D-C6C3-BA8ADA525282}"/>
              </a:ext>
            </a:extLst>
          </p:cNvPr>
          <p:cNvSpPr/>
          <p:nvPr/>
        </p:nvSpPr>
        <p:spPr>
          <a:xfrm>
            <a:off x="6995996" y="1859857"/>
            <a:ext cx="1656184" cy="421124"/>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dk1"/>
                </a:solidFill>
                <a:latin typeface="Arial"/>
                <a:ea typeface="Arial"/>
                <a:cs typeface="Arial"/>
                <a:sym typeface="Arial"/>
              </a:rPr>
              <a:t>Indicador de fin</a:t>
            </a:r>
            <a:endParaRPr dirty="0"/>
          </a:p>
        </p:txBody>
      </p:sp>
      <p:sp>
        <p:nvSpPr>
          <p:cNvPr id="18" name="Google Shape;296;p22">
            <a:extLst>
              <a:ext uri="{FF2B5EF4-FFF2-40B4-BE49-F238E27FC236}">
                <a16:creationId xmlns:a16="http://schemas.microsoft.com/office/drawing/2014/main" id="{A2B70019-82BF-7B9C-5920-DD4E6BB8CAFB}"/>
              </a:ext>
            </a:extLst>
          </p:cNvPr>
          <p:cNvSpPr/>
          <p:nvPr/>
        </p:nvSpPr>
        <p:spPr>
          <a:xfrm>
            <a:off x="3131840" y="2060780"/>
            <a:ext cx="144016" cy="144016"/>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
        <p:nvSpPr>
          <p:cNvPr id="19" name="Google Shape;296;p22">
            <a:extLst>
              <a:ext uri="{FF2B5EF4-FFF2-40B4-BE49-F238E27FC236}">
                <a16:creationId xmlns:a16="http://schemas.microsoft.com/office/drawing/2014/main" id="{062E2757-1EA9-2D4F-A2E0-8D0DD55D33FA}"/>
              </a:ext>
            </a:extLst>
          </p:cNvPr>
          <p:cNvSpPr/>
          <p:nvPr/>
        </p:nvSpPr>
        <p:spPr>
          <a:xfrm>
            <a:off x="4932040" y="2046641"/>
            <a:ext cx="144016" cy="144016"/>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
        <p:nvSpPr>
          <p:cNvPr id="20" name="Google Shape;296;p22">
            <a:extLst>
              <a:ext uri="{FF2B5EF4-FFF2-40B4-BE49-F238E27FC236}">
                <a16:creationId xmlns:a16="http://schemas.microsoft.com/office/drawing/2014/main" id="{2BBDA07B-EB9F-2F97-EB2F-F31C8D7F615D}"/>
              </a:ext>
            </a:extLst>
          </p:cNvPr>
          <p:cNvSpPr/>
          <p:nvPr/>
        </p:nvSpPr>
        <p:spPr>
          <a:xfrm>
            <a:off x="6804248" y="2035029"/>
            <a:ext cx="144016" cy="144016"/>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
        <p:nvSpPr>
          <p:cNvPr id="21" name="Google Shape;281;p22">
            <a:extLst>
              <a:ext uri="{FF2B5EF4-FFF2-40B4-BE49-F238E27FC236}">
                <a16:creationId xmlns:a16="http://schemas.microsoft.com/office/drawing/2014/main" id="{04673972-C40E-8140-B8DD-853FD2CDA669}"/>
              </a:ext>
            </a:extLst>
          </p:cNvPr>
          <p:cNvSpPr txBox="1"/>
          <p:nvPr/>
        </p:nvSpPr>
        <p:spPr>
          <a:xfrm>
            <a:off x="2481428" y="1024826"/>
            <a:ext cx="531331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Descripción de indicadores de gestión y estratégicos en la MIR  </a:t>
            </a:r>
            <a:endParaRPr dirty="0"/>
          </a:p>
        </p:txBody>
      </p:sp>
      <p:sp>
        <p:nvSpPr>
          <p:cNvPr id="22" name="Título 3">
            <a:extLst>
              <a:ext uri="{FF2B5EF4-FFF2-40B4-BE49-F238E27FC236}">
                <a16:creationId xmlns:a16="http://schemas.microsoft.com/office/drawing/2014/main" id="{14725678-8485-D72D-D557-B7142F5502E8}"/>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336710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57024-AF59-7C2D-1D33-DC538ADAC7E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ECF913C-6E7A-ECC6-B9E7-C4AC04715C06}"/>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2023124A-2D70-54A4-83B1-8A1AD01F0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7" y="-190415"/>
            <a:ext cx="8875058" cy="6858000"/>
          </a:xfrm>
          <a:prstGeom prst="rect">
            <a:avLst/>
          </a:prstGeom>
        </p:spPr>
      </p:pic>
      <p:sp>
        <p:nvSpPr>
          <p:cNvPr id="3" name="Google Shape;323;p24">
            <a:extLst>
              <a:ext uri="{FF2B5EF4-FFF2-40B4-BE49-F238E27FC236}">
                <a16:creationId xmlns:a16="http://schemas.microsoft.com/office/drawing/2014/main" id="{80756FCA-D7C8-3AC4-95AE-AD09A0966B03}"/>
              </a:ext>
            </a:extLst>
          </p:cNvPr>
          <p:cNvSpPr/>
          <p:nvPr/>
        </p:nvSpPr>
        <p:spPr>
          <a:xfrm>
            <a:off x="696180" y="1611957"/>
            <a:ext cx="7920880"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dirty="0">
                <a:solidFill>
                  <a:schemeClr val="dk1"/>
                </a:solidFill>
                <a:latin typeface="Arial"/>
                <a:ea typeface="Arial"/>
                <a:cs typeface="Arial"/>
                <a:sym typeface="Arial"/>
              </a:rPr>
              <a:t>• Expresa la denominación precisa con la que se distingue al indicador, </a:t>
            </a:r>
            <a:r>
              <a:rPr lang="es-MX" sz="1400" b="1" dirty="0">
                <a:solidFill>
                  <a:schemeClr val="dk1"/>
                </a:solidFill>
                <a:latin typeface="Arial"/>
                <a:ea typeface="Arial"/>
                <a:cs typeface="Arial"/>
                <a:sym typeface="Arial"/>
              </a:rPr>
              <a:t>no repite al objetivo. </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dirty="0">
                <a:solidFill>
                  <a:schemeClr val="dk1"/>
                </a:solidFill>
                <a:latin typeface="Arial"/>
                <a:ea typeface="Arial"/>
                <a:cs typeface="Arial"/>
                <a:sym typeface="Arial"/>
              </a:rPr>
              <a:t>• Debe </a:t>
            </a:r>
            <a:r>
              <a:rPr lang="es-MX" sz="1400" b="1" dirty="0">
                <a:solidFill>
                  <a:schemeClr val="dk1"/>
                </a:solidFill>
                <a:latin typeface="Arial"/>
                <a:ea typeface="Arial"/>
                <a:cs typeface="Arial"/>
                <a:sym typeface="Arial"/>
              </a:rPr>
              <a:t>ser claro y entendible </a:t>
            </a:r>
            <a:endParaRPr dirty="0"/>
          </a:p>
          <a:p>
            <a:pPr marL="0" marR="0" lvl="0" indent="0" algn="just" rtl="0">
              <a:spcBef>
                <a:spcPts val="0"/>
              </a:spcBef>
              <a:spcAft>
                <a:spcPts val="0"/>
              </a:spcAft>
              <a:buNone/>
            </a:pPr>
            <a:r>
              <a:rPr lang="es-MX" sz="1400" dirty="0">
                <a:solidFill>
                  <a:schemeClr val="dk1"/>
                </a:solidFill>
                <a:latin typeface="Arial"/>
                <a:ea typeface="Arial"/>
                <a:cs typeface="Arial"/>
                <a:sym typeface="Arial"/>
              </a:rPr>
              <a:t>• No contiene el método de cálculo, pero debe </a:t>
            </a:r>
            <a:r>
              <a:rPr lang="es-MX" sz="1400" b="1" dirty="0">
                <a:solidFill>
                  <a:schemeClr val="dk1"/>
                </a:solidFill>
                <a:latin typeface="Arial"/>
                <a:ea typeface="Arial"/>
                <a:cs typeface="Arial"/>
                <a:sym typeface="Arial"/>
              </a:rPr>
              <a:t>ser consistente con el mismo</a:t>
            </a:r>
            <a:r>
              <a:rPr lang="es-MX" sz="1400" dirty="0">
                <a:solidFill>
                  <a:schemeClr val="dk1"/>
                </a:solidFill>
                <a:latin typeface="Arial"/>
                <a:ea typeface="Arial"/>
                <a:cs typeface="Arial"/>
                <a:sym typeface="Arial"/>
              </a:rPr>
              <a:t>. </a:t>
            </a:r>
            <a:endParaRPr dirty="0"/>
          </a:p>
          <a:p>
            <a:pPr marL="0" marR="0" lvl="0" indent="0" algn="just" rtl="0">
              <a:spcBef>
                <a:spcPts val="0"/>
              </a:spcBef>
              <a:spcAft>
                <a:spcPts val="0"/>
              </a:spcAft>
              <a:buNone/>
            </a:pPr>
            <a:r>
              <a:rPr lang="es-MX" sz="1400" dirty="0">
                <a:solidFill>
                  <a:schemeClr val="dk1"/>
                </a:solidFill>
                <a:latin typeface="Arial"/>
                <a:ea typeface="Arial"/>
                <a:cs typeface="Arial"/>
                <a:sym typeface="Arial"/>
              </a:rPr>
              <a:t>• Debe ser único y corto: </a:t>
            </a:r>
            <a:r>
              <a:rPr lang="es-MX" sz="1400" b="1" dirty="0">
                <a:solidFill>
                  <a:schemeClr val="dk1"/>
                </a:solidFill>
                <a:latin typeface="Arial"/>
                <a:ea typeface="Arial"/>
                <a:cs typeface="Arial"/>
                <a:sym typeface="Arial"/>
              </a:rPr>
              <a:t>máximo 10 palabras </a:t>
            </a:r>
            <a:r>
              <a:rPr lang="es-MX" sz="1400" dirty="0">
                <a:solidFill>
                  <a:schemeClr val="dk1"/>
                </a:solidFill>
                <a:latin typeface="Arial"/>
                <a:ea typeface="Arial"/>
                <a:cs typeface="Arial"/>
                <a:sym typeface="Arial"/>
              </a:rPr>
              <a:t>(sugerido). </a:t>
            </a:r>
            <a:endParaRPr dirty="0"/>
          </a:p>
          <a:p>
            <a:pPr marL="0" marR="0" lvl="0" indent="0" algn="just" rtl="0">
              <a:spcBef>
                <a:spcPts val="0"/>
              </a:spcBef>
              <a:spcAft>
                <a:spcPts val="0"/>
              </a:spcAft>
              <a:buNone/>
            </a:pPr>
            <a:r>
              <a:rPr lang="es-MX" sz="1400" dirty="0">
                <a:solidFill>
                  <a:schemeClr val="dk1"/>
                </a:solidFill>
                <a:latin typeface="Arial"/>
                <a:ea typeface="Arial"/>
                <a:cs typeface="Arial"/>
                <a:sym typeface="Arial"/>
              </a:rPr>
              <a:t>• El nombre del indicador </a:t>
            </a:r>
            <a:r>
              <a:rPr lang="es-MX" sz="1400" b="1" dirty="0">
                <a:solidFill>
                  <a:schemeClr val="dk1"/>
                </a:solidFill>
                <a:latin typeface="Arial"/>
                <a:ea typeface="Arial"/>
                <a:cs typeface="Arial"/>
                <a:sym typeface="Arial"/>
              </a:rPr>
              <a:t>no debe reflejar una acción</a:t>
            </a:r>
            <a:r>
              <a:rPr lang="es-MX" sz="1400" dirty="0">
                <a:solidFill>
                  <a:schemeClr val="dk1"/>
                </a:solidFill>
                <a:latin typeface="Arial"/>
                <a:ea typeface="Arial"/>
                <a:cs typeface="Arial"/>
                <a:sym typeface="Arial"/>
              </a:rPr>
              <a:t>; no incluye verbos en infinitivo. </a:t>
            </a:r>
            <a:endParaRPr dirty="0"/>
          </a:p>
        </p:txBody>
      </p:sp>
      <p:sp>
        <p:nvSpPr>
          <p:cNvPr id="5" name="Google Shape;322;p24">
            <a:extLst>
              <a:ext uri="{FF2B5EF4-FFF2-40B4-BE49-F238E27FC236}">
                <a16:creationId xmlns:a16="http://schemas.microsoft.com/office/drawing/2014/main" id="{4D751FEE-55B7-325B-F3EB-D79DBB83CF35}"/>
              </a:ext>
            </a:extLst>
          </p:cNvPr>
          <p:cNvSpPr/>
          <p:nvPr/>
        </p:nvSpPr>
        <p:spPr>
          <a:xfrm>
            <a:off x="683568" y="1304764"/>
            <a:ext cx="2150109"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NOMBRE DEL INDICADOR</a:t>
            </a:r>
            <a:endParaRPr sz="1400" i="1" dirty="0">
              <a:solidFill>
                <a:schemeClr val="dk1"/>
              </a:solidFill>
              <a:latin typeface="Arial"/>
              <a:ea typeface="Arial"/>
              <a:cs typeface="Arial"/>
              <a:sym typeface="Arial"/>
            </a:endParaRPr>
          </a:p>
        </p:txBody>
      </p:sp>
      <p:sp>
        <p:nvSpPr>
          <p:cNvPr id="6" name="Google Shape;326;p24">
            <a:extLst>
              <a:ext uri="{FF2B5EF4-FFF2-40B4-BE49-F238E27FC236}">
                <a16:creationId xmlns:a16="http://schemas.microsoft.com/office/drawing/2014/main" id="{20211CBA-69DD-837E-A74D-2B0B7BAEB7FC}"/>
              </a:ext>
            </a:extLst>
          </p:cNvPr>
          <p:cNvSpPr txBox="1"/>
          <p:nvPr/>
        </p:nvSpPr>
        <p:spPr>
          <a:xfrm>
            <a:off x="755576" y="3140968"/>
            <a:ext cx="5149167" cy="30777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Arial"/>
                <a:ea typeface="Arial"/>
                <a:cs typeface="Arial"/>
                <a:sym typeface="Arial"/>
              </a:rPr>
              <a:t>Ejemplo: Porcentaje de jóvenes que abandona el bachillerato.</a:t>
            </a:r>
            <a:endParaRPr dirty="0"/>
          </a:p>
        </p:txBody>
      </p:sp>
      <p:sp>
        <p:nvSpPr>
          <p:cNvPr id="7" name="Google Shape;324;p24">
            <a:extLst>
              <a:ext uri="{FF2B5EF4-FFF2-40B4-BE49-F238E27FC236}">
                <a16:creationId xmlns:a16="http://schemas.microsoft.com/office/drawing/2014/main" id="{9E9BB248-8D0E-930D-F155-F6574759BFD5}"/>
              </a:ext>
            </a:extLst>
          </p:cNvPr>
          <p:cNvSpPr/>
          <p:nvPr/>
        </p:nvSpPr>
        <p:spPr>
          <a:xfrm>
            <a:off x="696180" y="3681028"/>
            <a:ext cx="2150109" cy="396044"/>
          </a:xfrm>
          <a:prstGeom prst="roundRect">
            <a:avLst>
              <a:gd name="adj" fmla="val 16667"/>
            </a:avLst>
          </a:prstGeom>
          <a:solidFill>
            <a:srgbClr val="BFBFB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DEFINICIÓN DEL INDICADOR</a:t>
            </a:r>
            <a:endParaRPr sz="1400" i="1" dirty="0">
              <a:solidFill>
                <a:schemeClr val="dk1"/>
              </a:solidFill>
              <a:latin typeface="Arial"/>
              <a:ea typeface="Arial"/>
              <a:cs typeface="Arial"/>
              <a:sym typeface="Arial"/>
            </a:endParaRPr>
          </a:p>
        </p:txBody>
      </p:sp>
      <p:sp>
        <p:nvSpPr>
          <p:cNvPr id="8" name="Google Shape;325;p24">
            <a:extLst>
              <a:ext uri="{FF2B5EF4-FFF2-40B4-BE49-F238E27FC236}">
                <a16:creationId xmlns:a16="http://schemas.microsoft.com/office/drawing/2014/main" id="{7FB2D0D3-AB50-6EC2-F63B-BEB53CBF4A72}"/>
              </a:ext>
            </a:extLst>
          </p:cNvPr>
          <p:cNvSpPr/>
          <p:nvPr/>
        </p:nvSpPr>
        <p:spPr>
          <a:xfrm>
            <a:off x="683569" y="4142552"/>
            <a:ext cx="793349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Debe precisar </a:t>
            </a:r>
            <a:r>
              <a:rPr lang="es-MX" sz="1400" b="1" dirty="0">
                <a:solidFill>
                  <a:schemeClr val="dk1"/>
                </a:solidFill>
                <a:latin typeface="Arial"/>
                <a:ea typeface="Arial"/>
                <a:cs typeface="Arial"/>
                <a:sym typeface="Arial"/>
              </a:rPr>
              <a:t>qué se pretende medir </a:t>
            </a:r>
            <a:r>
              <a:rPr lang="es-MX" sz="1400" dirty="0">
                <a:solidFill>
                  <a:schemeClr val="dk1"/>
                </a:solidFill>
                <a:latin typeface="Arial"/>
                <a:ea typeface="Arial"/>
                <a:cs typeface="Arial"/>
                <a:sym typeface="Arial"/>
              </a:rPr>
              <a:t>del objetivo al que está asociado; debe ayudar a entender la utilidad, finalidad o uso del indicador. </a:t>
            </a:r>
            <a:r>
              <a:rPr lang="es-MX" sz="1400" b="1" dirty="0">
                <a:solidFill>
                  <a:schemeClr val="dk1"/>
                </a:solidFill>
                <a:latin typeface="Arial"/>
                <a:ea typeface="Arial"/>
                <a:cs typeface="Arial"/>
                <a:sym typeface="Arial"/>
              </a:rPr>
              <a:t>No </a:t>
            </a:r>
            <a:r>
              <a:rPr lang="es-MX" sz="1400" dirty="0">
                <a:solidFill>
                  <a:schemeClr val="dk1"/>
                </a:solidFill>
                <a:latin typeface="Arial"/>
                <a:ea typeface="Arial"/>
                <a:cs typeface="Arial"/>
                <a:sym typeface="Arial"/>
              </a:rPr>
              <a:t>debe </a:t>
            </a:r>
            <a:r>
              <a:rPr lang="es-MX" sz="1400" b="1" dirty="0">
                <a:solidFill>
                  <a:schemeClr val="dk1"/>
                </a:solidFill>
                <a:latin typeface="Arial"/>
                <a:ea typeface="Arial"/>
                <a:cs typeface="Arial"/>
                <a:sym typeface="Arial"/>
              </a:rPr>
              <a:t>repetir el nombre del indicador ni el método de cálculo</a:t>
            </a:r>
            <a:r>
              <a:rPr lang="es-MX" sz="1400" dirty="0">
                <a:solidFill>
                  <a:schemeClr val="dk1"/>
                </a:solidFill>
                <a:latin typeface="Arial"/>
                <a:ea typeface="Arial"/>
                <a:cs typeface="Arial"/>
                <a:sym typeface="Arial"/>
              </a:rPr>
              <a:t>, la definición debe ser utilizada para explicar brevemente (máximo 240 caracteres) y en términos sencillos, qué es lo que mide el indicador. 	</a:t>
            </a:r>
            <a:endParaRPr dirty="0"/>
          </a:p>
        </p:txBody>
      </p:sp>
      <p:sp>
        <p:nvSpPr>
          <p:cNvPr id="9" name="Google Shape;327;p24">
            <a:extLst>
              <a:ext uri="{FF2B5EF4-FFF2-40B4-BE49-F238E27FC236}">
                <a16:creationId xmlns:a16="http://schemas.microsoft.com/office/drawing/2014/main" id="{B6027460-267C-1381-8C30-26BD74DC1A3D}"/>
              </a:ext>
            </a:extLst>
          </p:cNvPr>
          <p:cNvSpPr txBox="1"/>
          <p:nvPr/>
        </p:nvSpPr>
        <p:spPr>
          <a:xfrm>
            <a:off x="696180" y="5358902"/>
            <a:ext cx="7974125"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Arial"/>
                <a:ea typeface="Arial"/>
                <a:cs typeface="Arial"/>
                <a:sym typeface="Arial"/>
              </a:rPr>
              <a:t>Ejemplo: Se refiere a la proporción de jóvenes que abandona sus estudios de bachillerato antes de concluir su último grado de estudios.</a:t>
            </a:r>
            <a:endParaRPr dirty="0"/>
          </a:p>
        </p:txBody>
      </p:sp>
      <p:sp>
        <p:nvSpPr>
          <p:cNvPr id="10" name="Google Shape;321;p24">
            <a:extLst>
              <a:ext uri="{FF2B5EF4-FFF2-40B4-BE49-F238E27FC236}">
                <a16:creationId xmlns:a16="http://schemas.microsoft.com/office/drawing/2014/main" id="{387DFDCD-9F78-BBC9-7369-90AE4AD1E327}"/>
              </a:ext>
            </a:extLst>
          </p:cNvPr>
          <p:cNvSpPr txBox="1"/>
          <p:nvPr/>
        </p:nvSpPr>
        <p:spPr>
          <a:xfrm>
            <a:off x="2051720" y="899428"/>
            <a:ext cx="49685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dirty="0">
                <a:solidFill>
                  <a:schemeClr val="dk1"/>
                </a:solidFill>
                <a:latin typeface="Arial"/>
                <a:ea typeface="Arial"/>
                <a:cs typeface="Arial"/>
                <a:sym typeface="Arial"/>
              </a:rPr>
              <a:t>Elementos de los Indicadores </a:t>
            </a:r>
            <a:endParaRPr dirty="0"/>
          </a:p>
        </p:txBody>
      </p:sp>
      <p:sp>
        <p:nvSpPr>
          <p:cNvPr id="11" name="Título 3">
            <a:extLst>
              <a:ext uri="{FF2B5EF4-FFF2-40B4-BE49-F238E27FC236}">
                <a16:creationId xmlns:a16="http://schemas.microsoft.com/office/drawing/2014/main" id="{71B05D3C-32C0-0A73-485C-084F21E5BF95}"/>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218258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E26B3-E006-497D-C026-37961156DAE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77B1E9D-7914-B9EE-FFB7-5C703D96E946}"/>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781C268C-00A3-7EF6-C5A6-AAC0DA1BED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333;p25">
            <a:extLst>
              <a:ext uri="{FF2B5EF4-FFF2-40B4-BE49-F238E27FC236}">
                <a16:creationId xmlns:a16="http://schemas.microsoft.com/office/drawing/2014/main" id="{729724FA-0B96-1F68-F40A-BFA221317295}"/>
              </a:ext>
            </a:extLst>
          </p:cNvPr>
          <p:cNvSpPr/>
          <p:nvPr/>
        </p:nvSpPr>
        <p:spPr>
          <a:xfrm>
            <a:off x="2567013" y="980728"/>
            <a:ext cx="2150109"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MÉTODO DE CALCULO</a:t>
            </a:r>
            <a:endParaRPr sz="1400" i="1" dirty="0">
              <a:solidFill>
                <a:schemeClr val="dk1"/>
              </a:solidFill>
              <a:latin typeface="Arial"/>
              <a:ea typeface="Arial"/>
              <a:cs typeface="Arial"/>
              <a:sym typeface="Arial"/>
            </a:endParaRPr>
          </a:p>
        </p:txBody>
      </p:sp>
      <p:sp>
        <p:nvSpPr>
          <p:cNvPr id="5" name="Google Shape;335;p25">
            <a:extLst>
              <a:ext uri="{FF2B5EF4-FFF2-40B4-BE49-F238E27FC236}">
                <a16:creationId xmlns:a16="http://schemas.microsoft.com/office/drawing/2014/main" id="{1ABCFD09-E4D1-921D-63C6-468D873FD9F0}"/>
              </a:ext>
            </a:extLst>
          </p:cNvPr>
          <p:cNvSpPr/>
          <p:nvPr/>
        </p:nvSpPr>
        <p:spPr>
          <a:xfrm>
            <a:off x="541500" y="1484784"/>
            <a:ext cx="806294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Determina </a:t>
            </a:r>
            <a:r>
              <a:rPr lang="es-MX" sz="1400" b="1" dirty="0">
                <a:solidFill>
                  <a:schemeClr val="dk1"/>
                </a:solidFill>
                <a:latin typeface="Arial"/>
                <a:ea typeface="Arial"/>
                <a:cs typeface="Arial"/>
                <a:sym typeface="Arial"/>
              </a:rPr>
              <a:t>la forma en que se relacionan las variables establecidas </a:t>
            </a:r>
            <a:r>
              <a:rPr lang="es-MX" sz="1400" dirty="0">
                <a:solidFill>
                  <a:schemeClr val="dk1"/>
                </a:solidFill>
                <a:latin typeface="Arial"/>
                <a:ea typeface="Arial"/>
                <a:cs typeface="Arial"/>
                <a:sym typeface="Arial"/>
              </a:rPr>
              <a:t>para el indicador. </a:t>
            </a:r>
            <a:endParaRPr dirty="0"/>
          </a:p>
          <a:p>
            <a:pPr marL="0" marR="0" lvl="0" indent="0" algn="l" rtl="0">
              <a:spcBef>
                <a:spcPts val="0"/>
              </a:spcBef>
              <a:spcAft>
                <a:spcPts val="0"/>
              </a:spcAft>
              <a:buNone/>
            </a:pPr>
            <a:r>
              <a:rPr lang="es-MX" sz="1400" dirty="0">
                <a:solidFill>
                  <a:schemeClr val="dk1"/>
                </a:solidFill>
                <a:latin typeface="Arial"/>
                <a:ea typeface="Arial"/>
                <a:cs typeface="Arial"/>
                <a:sym typeface="Arial"/>
              </a:rPr>
              <a:t>• Utilizar símbolos matemáticos para las expresiones aritméticas, no palabras. </a:t>
            </a:r>
            <a:endParaRPr dirty="0"/>
          </a:p>
          <a:p>
            <a:pPr marL="0" marR="0" lvl="0" indent="0" algn="just" rtl="0">
              <a:spcBef>
                <a:spcPts val="0"/>
              </a:spcBef>
              <a:spcAft>
                <a:spcPts val="0"/>
              </a:spcAft>
              <a:buNone/>
            </a:pPr>
            <a:r>
              <a:rPr lang="es-MX" sz="1400" dirty="0">
                <a:solidFill>
                  <a:schemeClr val="dk1"/>
                </a:solidFill>
                <a:latin typeface="Arial"/>
                <a:ea typeface="Arial"/>
                <a:cs typeface="Arial"/>
                <a:sym typeface="Arial"/>
              </a:rPr>
              <a:t>• Expresar de manera puntual las características de las variables y de ser necesario, el año y la         fuente de verificación de la información de cada una de ellas. </a:t>
            </a:r>
            <a:endParaRPr dirty="0"/>
          </a:p>
          <a:p>
            <a:pPr marL="0" marR="0" lvl="0" indent="0" algn="just" rtl="0">
              <a:spcBef>
                <a:spcPts val="0"/>
              </a:spcBef>
              <a:spcAft>
                <a:spcPts val="0"/>
              </a:spcAft>
              <a:buNone/>
            </a:pPr>
            <a:r>
              <a:rPr lang="es-MX" sz="1400" dirty="0">
                <a:solidFill>
                  <a:schemeClr val="dk1"/>
                </a:solidFill>
                <a:latin typeface="Arial"/>
                <a:ea typeface="Arial"/>
                <a:cs typeface="Arial"/>
                <a:sym typeface="Arial"/>
              </a:rPr>
              <a:t>• En el caso de que el método de cálculo del indicador contenga expresiones matemáticas complejas, colocar un anexo que explique el método de cálculo. </a:t>
            </a:r>
            <a:endParaRPr dirty="0"/>
          </a:p>
        </p:txBody>
      </p:sp>
      <p:sp>
        <p:nvSpPr>
          <p:cNvPr id="6" name="Google Shape;336;p25">
            <a:extLst>
              <a:ext uri="{FF2B5EF4-FFF2-40B4-BE49-F238E27FC236}">
                <a16:creationId xmlns:a16="http://schemas.microsoft.com/office/drawing/2014/main" id="{0AE127AF-D1D7-94CA-FCE8-38461244805E}"/>
              </a:ext>
            </a:extLst>
          </p:cNvPr>
          <p:cNvSpPr txBox="1"/>
          <p:nvPr/>
        </p:nvSpPr>
        <p:spPr>
          <a:xfrm>
            <a:off x="2232566" y="3717032"/>
            <a:ext cx="161935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u="sng" dirty="0">
                <a:solidFill>
                  <a:schemeClr val="dk1"/>
                </a:solidFill>
                <a:latin typeface="Arial"/>
                <a:ea typeface="Arial"/>
                <a:cs typeface="Arial"/>
                <a:sym typeface="Arial"/>
              </a:rPr>
              <a:t>% jóvenes abandona </a:t>
            </a:r>
            <a:endParaRPr dirty="0"/>
          </a:p>
          <a:p>
            <a:pPr marL="0" marR="0" lvl="0" indent="0" algn="l" rtl="0">
              <a:spcBef>
                <a:spcPts val="0"/>
              </a:spcBef>
              <a:spcAft>
                <a:spcPts val="0"/>
              </a:spcAft>
              <a:buNone/>
            </a:pPr>
            <a:r>
              <a:rPr lang="es-MX" sz="1100" b="1" u="sng" dirty="0">
                <a:solidFill>
                  <a:schemeClr val="dk1"/>
                </a:solidFill>
                <a:latin typeface="Arial"/>
                <a:ea typeface="Arial"/>
                <a:cs typeface="Arial"/>
                <a:sym typeface="Arial"/>
              </a:rPr>
              <a:t> bachillerato</a:t>
            </a:r>
            <a:endParaRPr dirty="0"/>
          </a:p>
        </p:txBody>
      </p:sp>
      <p:sp>
        <p:nvSpPr>
          <p:cNvPr id="7" name="Google Shape;337;p25">
            <a:extLst>
              <a:ext uri="{FF2B5EF4-FFF2-40B4-BE49-F238E27FC236}">
                <a16:creationId xmlns:a16="http://schemas.microsoft.com/office/drawing/2014/main" id="{108C3CB4-8AD9-9E83-F03B-879F3FB485DE}"/>
              </a:ext>
            </a:extLst>
          </p:cNvPr>
          <p:cNvSpPr txBox="1"/>
          <p:nvPr/>
        </p:nvSpPr>
        <p:spPr>
          <a:xfrm>
            <a:off x="4283968" y="3501008"/>
            <a:ext cx="2130711"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u="sng" dirty="0">
                <a:solidFill>
                  <a:schemeClr val="dk1"/>
                </a:solidFill>
                <a:latin typeface="Arial"/>
                <a:ea typeface="Arial"/>
                <a:cs typeface="Arial"/>
                <a:sym typeface="Arial"/>
              </a:rPr>
              <a:t>Número</a:t>
            </a:r>
            <a:r>
              <a:rPr lang="es-MX" sz="1100" dirty="0">
                <a:solidFill>
                  <a:schemeClr val="dk1"/>
                </a:solidFill>
                <a:latin typeface="Arial"/>
                <a:ea typeface="Arial"/>
                <a:cs typeface="Arial"/>
                <a:sym typeface="Arial"/>
              </a:rPr>
              <a:t> de </a:t>
            </a:r>
            <a:r>
              <a:rPr lang="es-MX" sz="1100" b="1" dirty="0">
                <a:solidFill>
                  <a:schemeClr val="dk1"/>
                </a:solidFill>
                <a:latin typeface="Arial"/>
                <a:ea typeface="Arial"/>
                <a:cs typeface="Arial"/>
                <a:sym typeface="Arial"/>
              </a:rPr>
              <a:t>estudiantes </a:t>
            </a:r>
            <a:endParaRPr dirty="0"/>
          </a:p>
          <a:p>
            <a:pPr marL="0" marR="0" lvl="0" indent="0" algn="ctr" rtl="0">
              <a:spcBef>
                <a:spcPts val="0"/>
              </a:spcBef>
              <a:spcAft>
                <a:spcPts val="0"/>
              </a:spcAft>
              <a:buNone/>
            </a:pPr>
            <a:r>
              <a:rPr lang="es-MX" sz="1100" b="1" dirty="0">
                <a:solidFill>
                  <a:schemeClr val="dk1"/>
                </a:solidFill>
                <a:latin typeface="Arial"/>
                <a:ea typeface="Arial"/>
                <a:cs typeface="Arial"/>
                <a:sym typeface="Arial"/>
              </a:rPr>
              <a:t>que abandonan sus estudios</a:t>
            </a:r>
            <a:endParaRPr sz="1100" dirty="0">
              <a:solidFill>
                <a:schemeClr val="dk1"/>
              </a:solidFill>
              <a:latin typeface="Arial"/>
              <a:ea typeface="Arial"/>
              <a:cs typeface="Arial"/>
              <a:sym typeface="Arial"/>
            </a:endParaRPr>
          </a:p>
        </p:txBody>
      </p:sp>
      <p:sp>
        <p:nvSpPr>
          <p:cNvPr id="8" name="Google Shape;339;p25">
            <a:extLst>
              <a:ext uri="{FF2B5EF4-FFF2-40B4-BE49-F238E27FC236}">
                <a16:creationId xmlns:a16="http://schemas.microsoft.com/office/drawing/2014/main" id="{A27083AE-4B52-0CC2-7F7D-3F5CD57DB4D1}"/>
              </a:ext>
            </a:extLst>
          </p:cNvPr>
          <p:cNvSpPr txBox="1"/>
          <p:nvPr/>
        </p:nvSpPr>
        <p:spPr>
          <a:xfrm>
            <a:off x="4470541" y="3861048"/>
            <a:ext cx="158569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dk1"/>
                </a:solidFill>
                <a:latin typeface="Arial"/>
                <a:ea typeface="Arial"/>
                <a:cs typeface="Arial"/>
                <a:sym typeface="Arial"/>
              </a:rPr>
              <a:t>Total de estudiantes </a:t>
            </a:r>
            <a:endParaRPr dirty="0"/>
          </a:p>
          <a:p>
            <a:pPr marL="0" marR="0" lvl="0" indent="0" algn="ctr" rtl="0">
              <a:spcBef>
                <a:spcPts val="0"/>
              </a:spcBef>
              <a:spcAft>
                <a:spcPts val="0"/>
              </a:spcAft>
              <a:buNone/>
            </a:pPr>
            <a:r>
              <a:rPr lang="es-MX" sz="1100" b="1" dirty="0">
                <a:solidFill>
                  <a:schemeClr val="dk1"/>
                </a:solidFill>
                <a:latin typeface="Arial"/>
                <a:ea typeface="Arial"/>
                <a:cs typeface="Arial"/>
                <a:sym typeface="Arial"/>
              </a:rPr>
              <a:t>de bachillerato</a:t>
            </a:r>
            <a:endParaRPr dirty="0"/>
          </a:p>
        </p:txBody>
      </p:sp>
      <p:cxnSp>
        <p:nvCxnSpPr>
          <p:cNvPr id="9" name="Google Shape;357;p25">
            <a:extLst>
              <a:ext uri="{FF2B5EF4-FFF2-40B4-BE49-F238E27FC236}">
                <a16:creationId xmlns:a16="http://schemas.microsoft.com/office/drawing/2014/main" id="{8A29B0C1-DC19-E357-DC60-04684B488E3A}"/>
              </a:ext>
            </a:extLst>
          </p:cNvPr>
          <p:cNvCxnSpPr/>
          <p:nvPr/>
        </p:nvCxnSpPr>
        <p:spPr>
          <a:xfrm>
            <a:off x="4229174" y="3933056"/>
            <a:ext cx="2016224" cy="0"/>
          </a:xfrm>
          <a:prstGeom prst="straightConnector1">
            <a:avLst/>
          </a:prstGeom>
          <a:noFill/>
          <a:ln w="12700" cap="flat" cmpd="sng">
            <a:solidFill>
              <a:srgbClr val="4A7DBA"/>
            </a:solidFill>
            <a:prstDash val="solid"/>
            <a:round/>
            <a:headEnd type="none" w="sm" len="sm"/>
            <a:tailEnd type="none" w="sm" len="sm"/>
          </a:ln>
        </p:spPr>
      </p:cxnSp>
      <p:sp>
        <p:nvSpPr>
          <p:cNvPr id="10" name="Google Shape;358;p25">
            <a:extLst>
              <a:ext uri="{FF2B5EF4-FFF2-40B4-BE49-F238E27FC236}">
                <a16:creationId xmlns:a16="http://schemas.microsoft.com/office/drawing/2014/main" id="{89E0370F-CEBF-E0BB-6ECC-E587373E6D3F}"/>
              </a:ext>
            </a:extLst>
          </p:cNvPr>
          <p:cNvSpPr txBox="1"/>
          <p:nvPr/>
        </p:nvSpPr>
        <p:spPr>
          <a:xfrm>
            <a:off x="3866863" y="3748970"/>
            <a:ext cx="3337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dirty="0">
                <a:solidFill>
                  <a:schemeClr val="dk1"/>
                </a:solidFill>
                <a:latin typeface="Arial"/>
                <a:ea typeface="Arial"/>
                <a:cs typeface="Arial"/>
                <a:sym typeface="Arial"/>
              </a:rPr>
              <a:t>=</a:t>
            </a:r>
            <a:endParaRPr dirty="0"/>
          </a:p>
        </p:txBody>
      </p:sp>
      <p:sp>
        <p:nvSpPr>
          <p:cNvPr id="11" name="Google Shape;341;p25">
            <a:extLst>
              <a:ext uri="{FF2B5EF4-FFF2-40B4-BE49-F238E27FC236}">
                <a16:creationId xmlns:a16="http://schemas.microsoft.com/office/drawing/2014/main" id="{7AC492BD-FAAB-BB30-635F-A6CD881BB59A}"/>
              </a:ext>
            </a:extLst>
          </p:cNvPr>
          <p:cNvSpPr txBox="1"/>
          <p:nvPr/>
        </p:nvSpPr>
        <p:spPr>
          <a:xfrm>
            <a:off x="1998479" y="3140968"/>
            <a:ext cx="1526380" cy="26161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Nombre del indicador</a:t>
            </a:r>
            <a:endParaRPr dirty="0"/>
          </a:p>
        </p:txBody>
      </p:sp>
      <p:sp>
        <p:nvSpPr>
          <p:cNvPr id="12" name="Google Shape;342;p25">
            <a:extLst>
              <a:ext uri="{FF2B5EF4-FFF2-40B4-BE49-F238E27FC236}">
                <a16:creationId xmlns:a16="http://schemas.microsoft.com/office/drawing/2014/main" id="{D4CEE7F9-C44A-70C8-22E6-EB1BBE102755}"/>
              </a:ext>
            </a:extLst>
          </p:cNvPr>
          <p:cNvSpPr txBox="1"/>
          <p:nvPr/>
        </p:nvSpPr>
        <p:spPr>
          <a:xfrm>
            <a:off x="4321992" y="2924944"/>
            <a:ext cx="1297151" cy="43088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Se cuantifica con </a:t>
            </a:r>
            <a:endParaRPr dirty="0"/>
          </a:p>
          <a:p>
            <a:pPr marL="0" marR="0" lvl="0" indent="0" algn="ctr" rtl="0">
              <a:spcBef>
                <a:spcPts val="0"/>
              </a:spcBef>
              <a:spcAft>
                <a:spcPts val="0"/>
              </a:spcAft>
              <a:buNone/>
            </a:pPr>
            <a:r>
              <a:rPr lang="es-MX" sz="1100" dirty="0">
                <a:solidFill>
                  <a:schemeClr val="dk1"/>
                </a:solidFill>
                <a:latin typeface="Arial"/>
                <a:ea typeface="Arial"/>
                <a:cs typeface="Arial"/>
                <a:sym typeface="Arial"/>
              </a:rPr>
              <a:t>Número</a:t>
            </a:r>
            <a:endParaRPr dirty="0"/>
          </a:p>
        </p:txBody>
      </p:sp>
      <p:sp>
        <p:nvSpPr>
          <p:cNvPr id="13" name="Google Shape;343;p25">
            <a:extLst>
              <a:ext uri="{FF2B5EF4-FFF2-40B4-BE49-F238E27FC236}">
                <a16:creationId xmlns:a16="http://schemas.microsoft.com/office/drawing/2014/main" id="{578DB87F-D484-C068-403D-76E7CAB96F25}"/>
              </a:ext>
            </a:extLst>
          </p:cNvPr>
          <p:cNvSpPr txBox="1"/>
          <p:nvPr/>
        </p:nvSpPr>
        <p:spPr>
          <a:xfrm>
            <a:off x="6056231" y="3068960"/>
            <a:ext cx="1330814" cy="26161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Unidad de medida</a:t>
            </a:r>
            <a:endParaRPr dirty="0"/>
          </a:p>
        </p:txBody>
      </p:sp>
      <p:sp>
        <p:nvSpPr>
          <p:cNvPr id="14" name="Google Shape;344;p25">
            <a:extLst>
              <a:ext uri="{FF2B5EF4-FFF2-40B4-BE49-F238E27FC236}">
                <a16:creationId xmlns:a16="http://schemas.microsoft.com/office/drawing/2014/main" id="{3CDF5908-0A57-894D-309A-FB7F874B3133}"/>
              </a:ext>
            </a:extLst>
          </p:cNvPr>
          <p:cNvSpPr txBox="1"/>
          <p:nvPr/>
        </p:nvSpPr>
        <p:spPr>
          <a:xfrm>
            <a:off x="7165840" y="3573016"/>
            <a:ext cx="862544" cy="276999"/>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dirty="0">
                <a:solidFill>
                  <a:schemeClr val="dk1"/>
                </a:solidFill>
                <a:latin typeface="Arial"/>
                <a:ea typeface="Arial"/>
                <a:cs typeface="Arial"/>
                <a:sym typeface="Arial"/>
              </a:rPr>
              <a:t>Variable 1</a:t>
            </a:r>
            <a:endParaRPr dirty="0"/>
          </a:p>
        </p:txBody>
      </p:sp>
      <p:sp>
        <p:nvSpPr>
          <p:cNvPr id="15" name="Google Shape;348;p25">
            <a:extLst>
              <a:ext uri="{FF2B5EF4-FFF2-40B4-BE49-F238E27FC236}">
                <a16:creationId xmlns:a16="http://schemas.microsoft.com/office/drawing/2014/main" id="{74B2133C-75B7-48DB-3546-1D6059320D87}"/>
              </a:ext>
            </a:extLst>
          </p:cNvPr>
          <p:cNvSpPr txBox="1"/>
          <p:nvPr/>
        </p:nvSpPr>
        <p:spPr>
          <a:xfrm>
            <a:off x="4321992" y="4581128"/>
            <a:ext cx="1375698" cy="43088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Universo o</a:t>
            </a:r>
            <a:endParaRPr dirty="0"/>
          </a:p>
          <a:p>
            <a:pPr marL="0" marR="0" lvl="0" indent="0" algn="ctr" rtl="0">
              <a:spcBef>
                <a:spcPts val="0"/>
              </a:spcBef>
              <a:spcAft>
                <a:spcPts val="0"/>
              </a:spcAft>
              <a:buNone/>
            </a:pPr>
            <a:r>
              <a:rPr lang="es-MX" sz="1100" dirty="0">
                <a:solidFill>
                  <a:schemeClr val="dk1"/>
                </a:solidFill>
                <a:latin typeface="Arial"/>
                <a:ea typeface="Arial"/>
                <a:cs typeface="Arial"/>
                <a:sym typeface="Arial"/>
              </a:rPr>
              <a:t>Valor de referencia</a:t>
            </a:r>
            <a:endParaRPr dirty="0"/>
          </a:p>
        </p:txBody>
      </p:sp>
      <p:sp>
        <p:nvSpPr>
          <p:cNvPr id="16" name="Google Shape;352;p25">
            <a:extLst>
              <a:ext uri="{FF2B5EF4-FFF2-40B4-BE49-F238E27FC236}">
                <a16:creationId xmlns:a16="http://schemas.microsoft.com/office/drawing/2014/main" id="{F7448CE3-E941-EFDD-EFEB-08C0ADEA8B71}"/>
              </a:ext>
            </a:extLst>
          </p:cNvPr>
          <p:cNvSpPr/>
          <p:nvPr/>
        </p:nvSpPr>
        <p:spPr>
          <a:xfrm rot="-4461900">
            <a:off x="2741407" y="3482216"/>
            <a:ext cx="324146" cy="84471"/>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17" name="Google Shape;350;p25">
            <a:extLst>
              <a:ext uri="{FF2B5EF4-FFF2-40B4-BE49-F238E27FC236}">
                <a16:creationId xmlns:a16="http://schemas.microsoft.com/office/drawing/2014/main" id="{F620592E-31D1-CD9D-9EBA-FA2B8F9FBBAD}"/>
              </a:ext>
            </a:extLst>
          </p:cNvPr>
          <p:cNvSpPr/>
          <p:nvPr/>
        </p:nvSpPr>
        <p:spPr>
          <a:xfrm rot="-4461900">
            <a:off x="4890356" y="3411322"/>
            <a:ext cx="202694" cy="118461"/>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18" name="Google Shape;349;p25">
            <a:extLst>
              <a:ext uri="{FF2B5EF4-FFF2-40B4-BE49-F238E27FC236}">
                <a16:creationId xmlns:a16="http://schemas.microsoft.com/office/drawing/2014/main" id="{E41243E8-E07D-8811-956D-A90F9E667AD4}"/>
              </a:ext>
            </a:extLst>
          </p:cNvPr>
          <p:cNvSpPr/>
          <p:nvPr/>
        </p:nvSpPr>
        <p:spPr>
          <a:xfrm rot="-4461900">
            <a:off x="6161833" y="3440120"/>
            <a:ext cx="252028" cy="104653"/>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19" name="Google Shape;346;p25">
            <a:extLst>
              <a:ext uri="{FF2B5EF4-FFF2-40B4-BE49-F238E27FC236}">
                <a16:creationId xmlns:a16="http://schemas.microsoft.com/office/drawing/2014/main" id="{4D6B3DD3-F6F5-3969-2819-DE3DA4ACFBF8}"/>
              </a:ext>
            </a:extLst>
          </p:cNvPr>
          <p:cNvSpPr/>
          <p:nvPr/>
        </p:nvSpPr>
        <p:spPr>
          <a:xfrm>
            <a:off x="6516216" y="3717032"/>
            <a:ext cx="504056" cy="26161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0" name="Google Shape;353;p25">
            <a:extLst>
              <a:ext uri="{FF2B5EF4-FFF2-40B4-BE49-F238E27FC236}">
                <a16:creationId xmlns:a16="http://schemas.microsoft.com/office/drawing/2014/main" id="{62844F6D-3193-56F4-353E-64540FE998E9}"/>
              </a:ext>
            </a:extLst>
          </p:cNvPr>
          <p:cNvSpPr txBox="1"/>
          <p:nvPr/>
        </p:nvSpPr>
        <p:spPr>
          <a:xfrm>
            <a:off x="7164299" y="3933056"/>
            <a:ext cx="72006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Arial"/>
                <a:ea typeface="Arial"/>
                <a:cs typeface="Arial"/>
                <a:sym typeface="Arial"/>
              </a:rPr>
              <a:t>X 100</a:t>
            </a:r>
            <a:endParaRPr dirty="0"/>
          </a:p>
        </p:txBody>
      </p:sp>
      <p:sp>
        <p:nvSpPr>
          <p:cNvPr id="21" name="Google Shape;351;p25">
            <a:extLst>
              <a:ext uri="{FF2B5EF4-FFF2-40B4-BE49-F238E27FC236}">
                <a16:creationId xmlns:a16="http://schemas.microsoft.com/office/drawing/2014/main" id="{86928F85-826C-35CF-6545-BAD0B6EE8714}"/>
              </a:ext>
            </a:extLst>
          </p:cNvPr>
          <p:cNvSpPr/>
          <p:nvPr/>
        </p:nvSpPr>
        <p:spPr>
          <a:xfrm rot="5610895">
            <a:off x="4868713" y="4369755"/>
            <a:ext cx="252028" cy="104653"/>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2" name="Google Shape;345;p25">
            <a:extLst>
              <a:ext uri="{FF2B5EF4-FFF2-40B4-BE49-F238E27FC236}">
                <a16:creationId xmlns:a16="http://schemas.microsoft.com/office/drawing/2014/main" id="{A3411827-F00D-60F4-9896-EF8412FC83D2}"/>
              </a:ext>
            </a:extLst>
          </p:cNvPr>
          <p:cNvSpPr txBox="1"/>
          <p:nvPr/>
        </p:nvSpPr>
        <p:spPr>
          <a:xfrm>
            <a:off x="6698478" y="4437112"/>
            <a:ext cx="862544" cy="276999"/>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dirty="0">
                <a:solidFill>
                  <a:schemeClr val="dk1"/>
                </a:solidFill>
                <a:latin typeface="Arial"/>
                <a:ea typeface="Arial"/>
                <a:cs typeface="Arial"/>
                <a:sym typeface="Arial"/>
              </a:rPr>
              <a:t>Variable 2</a:t>
            </a:r>
            <a:endParaRPr dirty="0"/>
          </a:p>
        </p:txBody>
      </p:sp>
      <p:sp>
        <p:nvSpPr>
          <p:cNvPr id="23" name="Google Shape;347;p25">
            <a:extLst>
              <a:ext uri="{FF2B5EF4-FFF2-40B4-BE49-F238E27FC236}">
                <a16:creationId xmlns:a16="http://schemas.microsoft.com/office/drawing/2014/main" id="{8DF0BCB3-5F1D-F0DE-0EC0-C112373E608D}"/>
              </a:ext>
            </a:extLst>
          </p:cNvPr>
          <p:cNvSpPr/>
          <p:nvPr/>
        </p:nvSpPr>
        <p:spPr>
          <a:xfrm rot="1526989">
            <a:off x="6040711" y="4316697"/>
            <a:ext cx="504056" cy="26161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4" name="Google Shape;354;p25">
            <a:extLst>
              <a:ext uri="{FF2B5EF4-FFF2-40B4-BE49-F238E27FC236}">
                <a16:creationId xmlns:a16="http://schemas.microsoft.com/office/drawing/2014/main" id="{D1C0364A-FADC-B6C6-7234-8DBEB2BEC61F}"/>
              </a:ext>
            </a:extLst>
          </p:cNvPr>
          <p:cNvSpPr txBox="1"/>
          <p:nvPr/>
        </p:nvSpPr>
        <p:spPr>
          <a:xfrm>
            <a:off x="2331827" y="5445224"/>
            <a:ext cx="161935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u="sng" dirty="0">
                <a:solidFill>
                  <a:schemeClr val="dk1"/>
                </a:solidFill>
                <a:latin typeface="Arial"/>
                <a:ea typeface="Arial"/>
                <a:cs typeface="Arial"/>
                <a:sym typeface="Arial"/>
              </a:rPr>
              <a:t>% jóvenes abandona </a:t>
            </a:r>
            <a:endParaRPr dirty="0"/>
          </a:p>
          <a:p>
            <a:pPr marL="0" marR="0" lvl="0" indent="0" algn="l" rtl="0">
              <a:spcBef>
                <a:spcPts val="0"/>
              </a:spcBef>
              <a:spcAft>
                <a:spcPts val="0"/>
              </a:spcAft>
              <a:buNone/>
            </a:pPr>
            <a:r>
              <a:rPr lang="es-MX" sz="1100" b="1" u="sng" dirty="0">
                <a:solidFill>
                  <a:schemeClr val="dk1"/>
                </a:solidFill>
                <a:latin typeface="Arial"/>
                <a:ea typeface="Arial"/>
                <a:cs typeface="Arial"/>
                <a:sym typeface="Arial"/>
              </a:rPr>
              <a:t> bachillerato</a:t>
            </a:r>
            <a:endParaRPr dirty="0"/>
          </a:p>
        </p:txBody>
      </p:sp>
      <p:sp>
        <p:nvSpPr>
          <p:cNvPr id="25" name="Google Shape;355;p25">
            <a:extLst>
              <a:ext uri="{FF2B5EF4-FFF2-40B4-BE49-F238E27FC236}">
                <a16:creationId xmlns:a16="http://schemas.microsoft.com/office/drawing/2014/main" id="{D6ECB4BB-C0A0-67D6-A424-07F1BD3FF1EE}"/>
              </a:ext>
            </a:extLst>
          </p:cNvPr>
          <p:cNvSpPr txBox="1"/>
          <p:nvPr/>
        </p:nvSpPr>
        <p:spPr>
          <a:xfrm>
            <a:off x="4572000" y="5229200"/>
            <a:ext cx="1218603"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400 estudiantes </a:t>
            </a:r>
            <a:endParaRPr dirty="0"/>
          </a:p>
          <a:p>
            <a:pPr marL="0" marR="0" lvl="0" indent="0" algn="ctr" rtl="0">
              <a:spcBef>
                <a:spcPts val="0"/>
              </a:spcBef>
              <a:spcAft>
                <a:spcPts val="0"/>
              </a:spcAft>
              <a:buNone/>
            </a:pPr>
            <a:r>
              <a:rPr lang="es-MX" sz="1100" dirty="0">
                <a:solidFill>
                  <a:schemeClr val="dk1"/>
                </a:solidFill>
                <a:latin typeface="Arial"/>
                <a:ea typeface="Arial"/>
                <a:cs typeface="Arial"/>
                <a:sym typeface="Arial"/>
              </a:rPr>
              <a:t>que abandonan</a:t>
            </a:r>
            <a:endParaRPr dirty="0"/>
          </a:p>
        </p:txBody>
      </p:sp>
      <p:cxnSp>
        <p:nvCxnSpPr>
          <p:cNvPr id="27" name="Google Shape;338;p25">
            <a:extLst>
              <a:ext uri="{FF2B5EF4-FFF2-40B4-BE49-F238E27FC236}">
                <a16:creationId xmlns:a16="http://schemas.microsoft.com/office/drawing/2014/main" id="{499B2C92-0055-0DA6-25DC-B76D6E782E0A}"/>
              </a:ext>
            </a:extLst>
          </p:cNvPr>
          <p:cNvCxnSpPr/>
          <p:nvPr/>
        </p:nvCxnSpPr>
        <p:spPr>
          <a:xfrm>
            <a:off x="4139952" y="5661248"/>
            <a:ext cx="2016224" cy="0"/>
          </a:xfrm>
          <a:prstGeom prst="straightConnector1">
            <a:avLst/>
          </a:prstGeom>
          <a:noFill/>
          <a:ln w="12700" cap="flat" cmpd="sng">
            <a:solidFill>
              <a:srgbClr val="4A7DBA"/>
            </a:solidFill>
            <a:prstDash val="solid"/>
            <a:round/>
            <a:headEnd type="none" w="sm" len="sm"/>
            <a:tailEnd type="none" w="sm" len="sm"/>
          </a:ln>
        </p:spPr>
      </p:cxnSp>
      <p:sp>
        <p:nvSpPr>
          <p:cNvPr id="28" name="Google Shape;359;p25">
            <a:extLst>
              <a:ext uri="{FF2B5EF4-FFF2-40B4-BE49-F238E27FC236}">
                <a16:creationId xmlns:a16="http://schemas.microsoft.com/office/drawing/2014/main" id="{0E2FD56B-1DCB-CEEE-E9C5-11E91825FCB9}"/>
              </a:ext>
            </a:extLst>
          </p:cNvPr>
          <p:cNvSpPr txBox="1"/>
          <p:nvPr/>
        </p:nvSpPr>
        <p:spPr>
          <a:xfrm>
            <a:off x="6228184" y="5517232"/>
            <a:ext cx="72006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Arial"/>
                <a:ea typeface="Arial"/>
                <a:cs typeface="Arial"/>
                <a:sym typeface="Arial"/>
              </a:rPr>
              <a:t>X 100</a:t>
            </a:r>
            <a:endParaRPr dirty="0"/>
          </a:p>
        </p:txBody>
      </p:sp>
      <p:sp>
        <p:nvSpPr>
          <p:cNvPr id="29" name="Google Shape;358;p25">
            <a:extLst>
              <a:ext uri="{FF2B5EF4-FFF2-40B4-BE49-F238E27FC236}">
                <a16:creationId xmlns:a16="http://schemas.microsoft.com/office/drawing/2014/main" id="{9B7A8AF5-F788-AA2E-7A04-041F73D85E95}"/>
              </a:ext>
            </a:extLst>
          </p:cNvPr>
          <p:cNvSpPr txBox="1"/>
          <p:nvPr/>
        </p:nvSpPr>
        <p:spPr>
          <a:xfrm>
            <a:off x="6804248" y="5517232"/>
            <a:ext cx="3337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dirty="0">
                <a:solidFill>
                  <a:schemeClr val="dk1"/>
                </a:solidFill>
                <a:latin typeface="Arial"/>
                <a:ea typeface="Arial"/>
                <a:cs typeface="Arial"/>
                <a:sym typeface="Arial"/>
              </a:rPr>
              <a:t>=</a:t>
            </a:r>
            <a:endParaRPr dirty="0"/>
          </a:p>
        </p:txBody>
      </p:sp>
      <p:sp>
        <p:nvSpPr>
          <p:cNvPr id="30" name="Google Shape;360;p25">
            <a:extLst>
              <a:ext uri="{FF2B5EF4-FFF2-40B4-BE49-F238E27FC236}">
                <a16:creationId xmlns:a16="http://schemas.microsoft.com/office/drawing/2014/main" id="{C1BD4C57-9B99-56DD-C1DF-09AE7AF1168A}"/>
              </a:ext>
            </a:extLst>
          </p:cNvPr>
          <p:cNvSpPr txBox="1"/>
          <p:nvPr/>
        </p:nvSpPr>
        <p:spPr>
          <a:xfrm>
            <a:off x="7092280" y="5517232"/>
            <a:ext cx="543739" cy="30777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20%</a:t>
            </a:r>
            <a:endParaRPr dirty="0"/>
          </a:p>
        </p:txBody>
      </p:sp>
      <p:sp>
        <p:nvSpPr>
          <p:cNvPr id="31" name="Google Shape;340;p25">
            <a:extLst>
              <a:ext uri="{FF2B5EF4-FFF2-40B4-BE49-F238E27FC236}">
                <a16:creationId xmlns:a16="http://schemas.microsoft.com/office/drawing/2014/main" id="{AB632BB3-F1DC-DF3E-1D45-C3AF34D3A545}"/>
              </a:ext>
            </a:extLst>
          </p:cNvPr>
          <p:cNvSpPr txBox="1"/>
          <p:nvPr/>
        </p:nvSpPr>
        <p:spPr>
          <a:xfrm>
            <a:off x="3851920" y="5445224"/>
            <a:ext cx="3337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dirty="0">
                <a:solidFill>
                  <a:schemeClr val="dk1"/>
                </a:solidFill>
                <a:latin typeface="Arial"/>
                <a:ea typeface="Arial"/>
                <a:cs typeface="Arial"/>
                <a:sym typeface="Arial"/>
              </a:rPr>
              <a:t>=</a:t>
            </a:r>
            <a:endParaRPr dirty="0"/>
          </a:p>
        </p:txBody>
      </p:sp>
      <p:sp>
        <p:nvSpPr>
          <p:cNvPr id="32" name="Google Shape;334;p25">
            <a:extLst>
              <a:ext uri="{FF2B5EF4-FFF2-40B4-BE49-F238E27FC236}">
                <a16:creationId xmlns:a16="http://schemas.microsoft.com/office/drawing/2014/main" id="{2CAF5AD8-FE35-DC98-17A4-CCFF1F5A73E6}"/>
              </a:ext>
            </a:extLst>
          </p:cNvPr>
          <p:cNvSpPr txBox="1"/>
          <p:nvPr/>
        </p:nvSpPr>
        <p:spPr>
          <a:xfrm>
            <a:off x="767648" y="5209455"/>
            <a:ext cx="1140056" cy="30777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i="1" dirty="0">
                <a:solidFill>
                  <a:schemeClr val="dk1"/>
                </a:solidFill>
                <a:latin typeface="Arial"/>
                <a:ea typeface="Arial"/>
                <a:cs typeface="Arial"/>
                <a:sym typeface="Arial"/>
              </a:rPr>
              <a:t>Ejemplo 1: </a:t>
            </a:r>
            <a:endParaRPr dirty="0"/>
          </a:p>
        </p:txBody>
      </p:sp>
      <p:sp>
        <p:nvSpPr>
          <p:cNvPr id="33" name="Título 3">
            <a:extLst>
              <a:ext uri="{FF2B5EF4-FFF2-40B4-BE49-F238E27FC236}">
                <a16:creationId xmlns:a16="http://schemas.microsoft.com/office/drawing/2014/main" id="{35496D7B-365A-7F2F-EC6F-A08D83400D95}"/>
              </a:ext>
            </a:extLst>
          </p:cNvPr>
          <p:cNvSpPr txBox="1">
            <a:spLocks/>
          </p:cNvSpPr>
          <p:nvPr/>
        </p:nvSpPr>
        <p:spPr>
          <a:xfrm>
            <a:off x="1259632" y="17140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
        <p:nvSpPr>
          <p:cNvPr id="34" name="Google Shape;356;p25">
            <a:extLst>
              <a:ext uri="{FF2B5EF4-FFF2-40B4-BE49-F238E27FC236}">
                <a16:creationId xmlns:a16="http://schemas.microsoft.com/office/drawing/2014/main" id="{80198E2D-96FA-ACC4-C439-5338E18B85BB}"/>
              </a:ext>
            </a:extLst>
          </p:cNvPr>
          <p:cNvSpPr txBox="1"/>
          <p:nvPr/>
        </p:nvSpPr>
        <p:spPr>
          <a:xfrm>
            <a:off x="4527245" y="5701898"/>
            <a:ext cx="133562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dirty="0">
                <a:solidFill>
                  <a:schemeClr val="dk1"/>
                </a:solidFill>
                <a:latin typeface="Arial"/>
                <a:ea typeface="Arial"/>
                <a:cs typeface="Arial"/>
                <a:sym typeface="Arial"/>
              </a:rPr>
              <a:t>2,000 estudiantes </a:t>
            </a:r>
            <a:endParaRPr dirty="0"/>
          </a:p>
          <a:p>
            <a:pPr marL="0" marR="0" lvl="0" indent="0" algn="ctr" rtl="0">
              <a:spcBef>
                <a:spcPts val="0"/>
              </a:spcBef>
              <a:spcAft>
                <a:spcPts val="0"/>
              </a:spcAft>
              <a:buNone/>
            </a:pPr>
            <a:r>
              <a:rPr lang="es-MX" sz="1100" dirty="0">
                <a:solidFill>
                  <a:schemeClr val="dk1"/>
                </a:solidFill>
                <a:latin typeface="Arial"/>
                <a:ea typeface="Arial"/>
                <a:cs typeface="Arial"/>
                <a:sym typeface="Arial"/>
              </a:rPr>
              <a:t>de bachillerato</a:t>
            </a:r>
            <a:endParaRPr dirty="0"/>
          </a:p>
        </p:txBody>
      </p:sp>
    </p:spTree>
    <p:extLst>
      <p:ext uri="{BB962C8B-B14F-4D97-AF65-F5344CB8AC3E}">
        <p14:creationId xmlns:p14="http://schemas.microsoft.com/office/powerpoint/2010/main" val="276148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B489-D7B9-70FC-3342-4EDDA148DF4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889D8F7-0EAC-57CC-BD5F-08B352C658A2}"/>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3A6DBEB4-73E7-568C-A832-DC92F5BD2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2"/>
            <a:ext cx="9144000" cy="6785992"/>
          </a:xfrm>
          <a:prstGeom prst="rect">
            <a:avLst/>
          </a:prstGeom>
        </p:spPr>
      </p:pic>
      <p:sp>
        <p:nvSpPr>
          <p:cNvPr id="3" name="Google Shape;369;p26">
            <a:extLst>
              <a:ext uri="{FF2B5EF4-FFF2-40B4-BE49-F238E27FC236}">
                <a16:creationId xmlns:a16="http://schemas.microsoft.com/office/drawing/2014/main" id="{295CEA54-203A-A7C9-25F3-FB3F06B1F79A}"/>
              </a:ext>
            </a:extLst>
          </p:cNvPr>
          <p:cNvSpPr/>
          <p:nvPr/>
        </p:nvSpPr>
        <p:spPr>
          <a:xfrm>
            <a:off x="665074" y="1973158"/>
            <a:ext cx="606002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Hace referencia a la determinación concreta de la </a:t>
            </a:r>
            <a:r>
              <a:rPr lang="es-MX" sz="1400" b="1" dirty="0">
                <a:solidFill>
                  <a:schemeClr val="dk1"/>
                </a:solidFill>
                <a:latin typeface="Arial"/>
                <a:ea typeface="Arial"/>
                <a:cs typeface="Arial"/>
                <a:sym typeface="Arial"/>
              </a:rPr>
              <a:t>forma en que se quiere expresar el resultado </a:t>
            </a:r>
            <a:r>
              <a:rPr lang="es-MX" sz="1400" dirty="0">
                <a:solidFill>
                  <a:schemeClr val="dk1"/>
                </a:solidFill>
                <a:latin typeface="Arial"/>
                <a:ea typeface="Arial"/>
                <a:cs typeface="Arial"/>
                <a:sym typeface="Arial"/>
              </a:rPr>
              <a:t>de la medición al aplicar el indicador.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r>
              <a:rPr lang="es-MX" sz="1400" dirty="0">
                <a:solidFill>
                  <a:schemeClr val="dk1"/>
                </a:solidFill>
                <a:latin typeface="Arial"/>
                <a:ea typeface="Arial"/>
                <a:cs typeface="Arial"/>
                <a:sym typeface="Arial"/>
              </a:rPr>
              <a:t>• La unidad de medida deberá corresponder, invariablemente, con el método de cálculo del indicador y con los valores expresados en la línea base y las metas.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r>
              <a:rPr lang="es-MX" sz="1400" dirty="0">
                <a:solidFill>
                  <a:schemeClr val="dk1"/>
                </a:solidFill>
                <a:latin typeface="Arial"/>
                <a:ea typeface="Arial"/>
                <a:cs typeface="Arial"/>
                <a:sym typeface="Arial"/>
              </a:rPr>
              <a:t>• También pueden utilizarse porcentajes</a:t>
            </a:r>
            <a:endParaRPr dirty="0"/>
          </a:p>
        </p:txBody>
      </p:sp>
      <p:sp>
        <p:nvSpPr>
          <p:cNvPr id="5" name="Google Shape;368;p26">
            <a:extLst>
              <a:ext uri="{FF2B5EF4-FFF2-40B4-BE49-F238E27FC236}">
                <a16:creationId xmlns:a16="http://schemas.microsoft.com/office/drawing/2014/main" id="{09A28503-BA21-A6AE-E987-E36F93772BF1}"/>
              </a:ext>
            </a:extLst>
          </p:cNvPr>
          <p:cNvSpPr/>
          <p:nvPr/>
        </p:nvSpPr>
        <p:spPr>
          <a:xfrm>
            <a:off x="467544" y="1376772"/>
            <a:ext cx="2150109"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i="1" dirty="0">
                <a:solidFill>
                  <a:schemeClr val="dk1"/>
                </a:solidFill>
                <a:latin typeface="Arial"/>
                <a:ea typeface="Arial"/>
                <a:cs typeface="Arial"/>
                <a:sym typeface="Arial"/>
              </a:rPr>
              <a:t>UNIDAD DE MEDIDA</a:t>
            </a:r>
            <a:endParaRPr dirty="0"/>
          </a:p>
        </p:txBody>
      </p:sp>
      <p:sp>
        <p:nvSpPr>
          <p:cNvPr id="6" name="Google Shape;375;p26">
            <a:extLst>
              <a:ext uri="{FF2B5EF4-FFF2-40B4-BE49-F238E27FC236}">
                <a16:creationId xmlns:a16="http://schemas.microsoft.com/office/drawing/2014/main" id="{A0DDF45D-D791-6AF1-CAB3-0123138609C0}"/>
              </a:ext>
            </a:extLst>
          </p:cNvPr>
          <p:cNvSpPr/>
          <p:nvPr/>
        </p:nvSpPr>
        <p:spPr>
          <a:xfrm>
            <a:off x="6496928" y="1505396"/>
            <a:ext cx="2538950" cy="2031325"/>
          </a:xfrm>
          <a:prstGeom prst="rect">
            <a:avLst/>
          </a:prstGeom>
          <a:solidFill>
            <a:schemeClr val="accent3">
              <a:lumMod val="40000"/>
              <a:lumOff val="60000"/>
            </a:schemeClr>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rtl="0">
              <a:spcBef>
                <a:spcPts val="0"/>
              </a:spcBef>
              <a:spcAft>
                <a:spcPts val="0"/>
              </a:spcAft>
              <a:buNone/>
            </a:pPr>
            <a:r>
              <a:rPr lang="es-MX" sz="1400" b="1" dirty="0">
                <a:solidFill>
                  <a:schemeClr val="dk1"/>
                </a:solidFill>
                <a:latin typeface="Arial"/>
                <a:ea typeface="Arial"/>
                <a:cs typeface="Arial"/>
                <a:sym typeface="Arial"/>
              </a:rPr>
              <a:t>Ejemplo:</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Kilómetros </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Reportes </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Persona </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Postes</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Hectáreas</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Apoyos</a:t>
            </a:r>
            <a:endParaRPr b="1" dirty="0"/>
          </a:p>
          <a:p>
            <a:pPr marL="171450" marR="0" lvl="0" indent="-171450" rtl="0">
              <a:spcBef>
                <a:spcPts val="0"/>
              </a:spcBef>
              <a:spcAft>
                <a:spcPts val="0"/>
              </a:spcAft>
              <a:buClr>
                <a:schemeClr val="dk1"/>
              </a:buClr>
              <a:buSzPts val="1400"/>
              <a:buFont typeface="Arial"/>
              <a:buChar char="•"/>
            </a:pPr>
            <a:r>
              <a:rPr lang="es-MX" sz="1400" b="1" dirty="0">
                <a:solidFill>
                  <a:schemeClr val="dk1"/>
                </a:solidFill>
                <a:latin typeface="Arial"/>
                <a:ea typeface="Arial"/>
                <a:cs typeface="Arial"/>
                <a:sym typeface="Arial"/>
              </a:rPr>
              <a:t>Metros</a:t>
            </a:r>
            <a:endParaRPr b="1" dirty="0"/>
          </a:p>
        </p:txBody>
      </p:sp>
      <p:sp>
        <p:nvSpPr>
          <p:cNvPr id="7" name="Google Shape;370;p26">
            <a:extLst>
              <a:ext uri="{FF2B5EF4-FFF2-40B4-BE49-F238E27FC236}">
                <a16:creationId xmlns:a16="http://schemas.microsoft.com/office/drawing/2014/main" id="{EAA66F5C-2322-CD0D-33A3-79F36872D027}"/>
              </a:ext>
            </a:extLst>
          </p:cNvPr>
          <p:cNvSpPr/>
          <p:nvPr/>
        </p:nvSpPr>
        <p:spPr>
          <a:xfrm>
            <a:off x="665074" y="4113076"/>
            <a:ext cx="2150109"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TIPO DE INDICADOR</a:t>
            </a:r>
            <a:endParaRPr dirty="0"/>
          </a:p>
        </p:txBody>
      </p:sp>
      <p:sp>
        <p:nvSpPr>
          <p:cNvPr id="8" name="Google Shape;371;p26">
            <a:extLst>
              <a:ext uri="{FF2B5EF4-FFF2-40B4-BE49-F238E27FC236}">
                <a16:creationId xmlns:a16="http://schemas.microsoft.com/office/drawing/2014/main" id="{83A0FCA0-A857-B498-3CD5-905AE922353D}"/>
              </a:ext>
            </a:extLst>
          </p:cNvPr>
          <p:cNvSpPr/>
          <p:nvPr/>
        </p:nvSpPr>
        <p:spPr>
          <a:xfrm>
            <a:off x="665074" y="4501029"/>
            <a:ext cx="776727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r>
              <a:rPr lang="es-MX" sz="1400" b="1" i="1" dirty="0">
                <a:solidFill>
                  <a:schemeClr val="dk1"/>
                </a:solidFill>
                <a:latin typeface="Arial"/>
                <a:ea typeface="Arial"/>
                <a:cs typeface="Arial"/>
                <a:sym typeface="Arial"/>
              </a:rPr>
              <a:t>Estratégicos /</a:t>
            </a:r>
          </a:p>
          <a:p>
            <a:pPr marL="0" marR="0" lvl="0" indent="0" algn="l" rtl="0">
              <a:spcBef>
                <a:spcPts val="0"/>
              </a:spcBef>
              <a:spcAft>
                <a:spcPts val="0"/>
              </a:spcAft>
              <a:buNone/>
            </a:pPr>
            <a:r>
              <a:rPr lang="es-MX" b="1" i="1" dirty="0">
                <a:solidFill>
                  <a:schemeClr val="dk1"/>
                </a:solidFill>
              </a:rPr>
              <a:t>De Resultados</a:t>
            </a:r>
            <a:endParaRPr sz="1400" dirty="0">
              <a:solidFill>
                <a:schemeClr val="dk1"/>
              </a:solidFill>
              <a:latin typeface="Arial"/>
              <a:ea typeface="Arial"/>
              <a:cs typeface="Arial"/>
              <a:sym typeface="Arial"/>
            </a:endParaRPr>
          </a:p>
        </p:txBody>
      </p:sp>
      <p:sp>
        <p:nvSpPr>
          <p:cNvPr id="9" name="Google Shape;372;p26">
            <a:extLst>
              <a:ext uri="{FF2B5EF4-FFF2-40B4-BE49-F238E27FC236}">
                <a16:creationId xmlns:a16="http://schemas.microsoft.com/office/drawing/2014/main" id="{FA0B6FDF-DAE7-737C-1B41-8E0643A26F56}"/>
              </a:ext>
            </a:extLst>
          </p:cNvPr>
          <p:cNvSpPr/>
          <p:nvPr/>
        </p:nvSpPr>
        <p:spPr>
          <a:xfrm>
            <a:off x="6228184" y="4705399"/>
            <a:ext cx="167574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i="1" dirty="0">
                <a:solidFill>
                  <a:schemeClr val="dk1"/>
                </a:solidFill>
                <a:latin typeface="Arial"/>
                <a:ea typeface="Arial"/>
                <a:cs typeface="Arial"/>
                <a:sym typeface="Arial"/>
              </a:rPr>
              <a:t>Gestión</a:t>
            </a:r>
            <a:endParaRPr sz="1400" dirty="0">
              <a:solidFill>
                <a:schemeClr val="dk1"/>
              </a:solidFill>
              <a:latin typeface="Arial"/>
              <a:ea typeface="Arial"/>
              <a:cs typeface="Arial"/>
              <a:sym typeface="Arial"/>
            </a:endParaRPr>
          </a:p>
        </p:txBody>
      </p:sp>
      <p:pic>
        <p:nvPicPr>
          <p:cNvPr id="10" name="Google Shape;366;p26" descr="Resultado de imagen para simbolos de recordar}">
            <a:extLst>
              <a:ext uri="{FF2B5EF4-FFF2-40B4-BE49-F238E27FC236}">
                <a16:creationId xmlns:a16="http://schemas.microsoft.com/office/drawing/2014/main" id="{662E9E88-4A83-E9E5-6931-5C39614BF4A8}"/>
              </a:ext>
            </a:extLst>
          </p:cNvPr>
          <p:cNvPicPr preferRelativeResize="0"/>
          <p:nvPr/>
        </p:nvPicPr>
        <p:blipFill rotWithShape="1">
          <a:blip r:embed="rId3">
            <a:alphaModFix/>
          </a:blip>
          <a:srcRect/>
          <a:stretch/>
        </p:blipFill>
        <p:spPr>
          <a:xfrm>
            <a:off x="2455142" y="4833156"/>
            <a:ext cx="1036737" cy="1092329"/>
          </a:xfrm>
          <a:prstGeom prst="rect">
            <a:avLst/>
          </a:prstGeom>
          <a:noFill/>
          <a:ln>
            <a:noFill/>
          </a:ln>
        </p:spPr>
      </p:pic>
      <p:pic>
        <p:nvPicPr>
          <p:cNvPr id="11" name="Google Shape;366;p26" descr="Resultado de imagen para simbolos de recordar}">
            <a:extLst>
              <a:ext uri="{FF2B5EF4-FFF2-40B4-BE49-F238E27FC236}">
                <a16:creationId xmlns:a16="http://schemas.microsoft.com/office/drawing/2014/main" id="{88EBF0F7-CB4A-9E53-F422-36CE384E59F8}"/>
              </a:ext>
            </a:extLst>
          </p:cNvPr>
          <p:cNvPicPr preferRelativeResize="0"/>
          <p:nvPr/>
        </p:nvPicPr>
        <p:blipFill rotWithShape="1">
          <a:blip r:embed="rId3">
            <a:alphaModFix/>
          </a:blip>
          <a:srcRect/>
          <a:stretch/>
        </p:blipFill>
        <p:spPr>
          <a:xfrm>
            <a:off x="7088019" y="4891565"/>
            <a:ext cx="1036736" cy="1033920"/>
          </a:xfrm>
          <a:prstGeom prst="rect">
            <a:avLst/>
          </a:prstGeom>
          <a:noFill/>
          <a:ln>
            <a:noFill/>
          </a:ln>
        </p:spPr>
      </p:pic>
      <p:sp>
        <p:nvSpPr>
          <p:cNvPr id="12" name="Título 3">
            <a:extLst>
              <a:ext uri="{FF2B5EF4-FFF2-40B4-BE49-F238E27FC236}">
                <a16:creationId xmlns:a16="http://schemas.microsoft.com/office/drawing/2014/main" id="{9D3E2FC4-EACB-66C9-1495-292FC10137D2}"/>
              </a:ext>
            </a:extLst>
          </p:cNvPr>
          <p:cNvSpPr txBox="1">
            <a:spLocks/>
          </p:cNvSpPr>
          <p:nvPr/>
        </p:nvSpPr>
        <p:spPr>
          <a:xfrm>
            <a:off x="1195845" y="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
        <p:nvSpPr>
          <p:cNvPr id="13" name="Google Shape;367;p26">
            <a:extLst>
              <a:ext uri="{FF2B5EF4-FFF2-40B4-BE49-F238E27FC236}">
                <a16:creationId xmlns:a16="http://schemas.microsoft.com/office/drawing/2014/main" id="{178013E4-D288-58A9-B917-4E3499EEA1A6}"/>
              </a:ext>
            </a:extLst>
          </p:cNvPr>
          <p:cNvSpPr txBox="1"/>
          <p:nvPr/>
        </p:nvSpPr>
        <p:spPr>
          <a:xfrm>
            <a:off x="2058196" y="930206"/>
            <a:ext cx="496855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highlight>
                  <a:srgbClr val="FFFF00"/>
                </a:highlight>
                <a:latin typeface="Arial"/>
                <a:ea typeface="Arial"/>
                <a:cs typeface="Arial"/>
                <a:sym typeface="Arial"/>
              </a:rPr>
              <a:t>Elementos de los indicadores </a:t>
            </a:r>
            <a:endParaRPr dirty="0">
              <a:highlight>
                <a:srgbClr val="FFFF00"/>
              </a:highlight>
            </a:endParaRPr>
          </a:p>
        </p:txBody>
      </p:sp>
    </p:spTree>
    <p:extLst>
      <p:ext uri="{BB962C8B-B14F-4D97-AF65-F5344CB8AC3E}">
        <p14:creationId xmlns:p14="http://schemas.microsoft.com/office/powerpoint/2010/main" val="3409648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E521-F593-F28B-0380-77E67F69D19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68D52DF-68CC-25D2-C3A7-4C49A6A76D89}"/>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46FE2A21-D846-29A4-A24D-83514F8BA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382;p27">
            <a:extLst>
              <a:ext uri="{FF2B5EF4-FFF2-40B4-BE49-F238E27FC236}">
                <a16:creationId xmlns:a16="http://schemas.microsoft.com/office/drawing/2014/main" id="{478FD1AA-102A-009D-F5A6-2F2A74151121}"/>
              </a:ext>
            </a:extLst>
          </p:cNvPr>
          <p:cNvSpPr/>
          <p:nvPr/>
        </p:nvSpPr>
        <p:spPr>
          <a:xfrm>
            <a:off x="467544" y="914197"/>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DIMENSIONES DEL INDICADOR</a:t>
            </a:r>
            <a:endParaRPr dirty="0"/>
          </a:p>
        </p:txBody>
      </p:sp>
      <p:sp>
        <p:nvSpPr>
          <p:cNvPr id="5" name="Google Shape;404;p27">
            <a:extLst>
              <a:ext uri="{FF2B5EF4-FFF2-40B4-BE49-F238E27FC236}">
                <a16:creationId xmlns:a16="http://schemas.microsoft.com/office/drawing/2014/main" id="{39F65A89-33E3-BAEF-C819-01D2BB4CCF06}"/>
              </a:ext>
            </a:extLst>
          </p:cNvPr>
          <p:cNvSpPr/>
          <p:nvPr/>
        </p:nvSpPr>
        <p:spPr>
          <a:xfrm>
            <a:off x="460375" y="1556792"/>
            <a:ext cx="828210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Según el aspecto del logro de los objetivos que miden, se distinguen las siguientes dimensiones de indicadores:</a:t>
            </a:r>
            <a:endParaRPr dirty="0"/>
          </a:p>
        </p:txBody>
      </p:sp>
      <p:sp>
        <p:nvSpPr>
          <p:cNvPr id="6" name="Google Shape;400;p27">
            <a:extLst>
              <a:ext uri="{FF2B5EF4-FFF2-40B4-BE49-F238E27FC236}">
                <a16:creationId xmlns:a16="http://schemas.microsoft.com/office/drawing/2014/main" id="{8F6E1FF8-FE3E-99B8-00D5-B12A26F94B01}"/>
              </a:ext>
            </a:extLst>
          </p:cNvPr>
          <p:cNvSpPr/>
          <p:nvPr/>
        </p:nvSpPr>
        <p:spPr>
          <a:xfrm>
            <a:off x="755576" y="2420888"/>
            <a:ext cx="1391427" cy="216024"/>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Dimensión</a:t>
            </a:r>
            <a:endParaRPr dirty="0"/>
          </a:p>
        </p:txBody>
      </p:sp>
      <p:sp>
        <p:nvSpPr>
          <p:cNvPr id="7" name="Google Shape;401;p27">
            <a:extLst>
              <a:ext uri="{FF2B5EF4-FFF2-40B4-BE49-F238E27FC236}">
                <a16:creationId xmlns:a16="http://schemas.microsoft.com/office/drawing/2014/main" id="{671069F5-0B5B-8ED6-87F8-C4ED7ACF5330}"/>
              </a:ext>
            </a:extLst>
          </p:cNvPr>
          <p:cNvSpPr/>
          <p:nvPr/>
        </p:nvSpPr>
        <p:spPr>
          <a:xfrm>
            <a:off x="2699793" y="2420888"/>
            <a:ext cx="2166144" cy="216024"/>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Descripción</a:t>
            </a:r>
            <a:endParaRPr dirty="0"/>
          </a:p>
        </p:txBody>
      </p:sp>
      <p:sp>
        <p:nvSpPr>
          <p:cNvPr id="8" name="Google Shape;402;p27">
            <a:extLst>
              <a:ext uri="{FF2B5EF4-FFF2-40B4-BE49-F238E27FC236}">
                <a16:creationId xmlns:a16="http://schemas.microsoft.com/office/drawing/2014/main" id="{1C319038-F901-8FF5-17CA-381962442A40}"/>
              </a:ext>
            </a:extLst>
          </p:cNvPr>
          <p:cNvSpPr/>
          <p:nvPr/>
        </p:nvSpPr>
        <p:spPr>
          <a:xfrm>
            <a:off x="4943587" y="2420888"/>
            <a:ext cx="1788274" cy="216024"/>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Ejemplo</a:t>
            </a:r>
            <a:endParaRPr dirty="0"/>
          </a:p>
        </p:txBody>
      </p:sp>
      <p:sp>
        <p:nvSpPr>
          <p:cNvPr id="9" name="Google Shape;403;p27">
            <a:extLst>
              <a:ext uri="{FF2B5EF4-FFF2-40B4-BE49-F238E27FC236}">
                <a16:creationId xmlns:a16="http://schemas.microsoft.com/office/drawing/2014/main" id="{94DE9DFD-09B9-E7C3-2F14-011BB2A4CF01}"/>
              </a:ext>
            </a:extLst>
          </p:cNvPr>
          <p:cNvSpPr/>
          <p:nvPr/>
        </p:nvSpPr>
        <p:spPr>
          <a:xfrm>
            <a:off x="6852981" y="2420888"/>
            <a:ext cx="1284600" cy="216024"/>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Aplica</a:t>
            </a:r>
            <a:endParaRPr dirty="0"/>
          </a:p>
        </p:txBody>
      </p:sp>
      <p:sp>
        <p:nvSpPr>
          <p:cNvPr id="10" name="Google Shape;384;p27">
            <a:extLst>
              <a:ext uri="{FF2B5EF4-FFF2-40B4-BE49-F238E27FC236}">
                <a16:creationId xmlns:a16="http://schemas.microsoft.com/office/drawing/2014/main" id="{56063138-A065-41EE-D44E-CF5D9FEFAD9C}"/>
              </a:ext>
            </a:extLst>
          </p:cNvPr>
          <p:cNvSpPr/>
          <p:nvPr/>
        </p:nvSpPr>
        <p:spPr>
          <a:xfrm>
            <a:off x="755576" y="2756520"/>
            <a:ext cx="1379699" cy="720080"/>
          </a:xfrm>
          <a:prstGeom prst="roundRect">
            <a:avLst>
              <a:gd name="adj" fmla="val 16667"/>
            </a:avLst>
          </a:prstGeom>
          <a:solidFill>
            <a:srgbClr val="F2F2F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Eficacia</a:t>
            </a:r>
            <a:endParaRPr dirty="0"/>
          </a:p>
        </p:txBody>
      </p:sp>
      <p:sp>
        <p:nvSpPr>
          <p:cNvPr id="11" name="Google Shape;385;p27">
            <a:extLst>
              <a:ext uri="{FF2B5EF4-FFF2-40B4-BE49-F238E27FC236}">
                <a16:creationId xmlns:a16="http://schemas.microsoft.com/office/drawing/2014/main" id="{0230CDB0-B744-AD31-70E2-06E19CB3A656}"/>
              </a:ext>
            </a:extLst>
          </p:cNvPr>
          <p:cNvSpPr/>
          <p:nvPr/>
        </p:nvSpPr>
        <p:spPr>
          <a:xfrm>
            <a:off x="755576" y="3641328"/>
            <a:ext cx="1356424" cy="720080"/>
          </a:xfrm>
          <a:prstGeom prst="roundRect">
            <a:avLst>
              <a:gd name="adj" fmla="val 16667"/>
            </a:avLst>
          </a:prstGeom>
          <a:solidFill>
            <a:srgbClr val="F2F2F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Eficiencia</a:t>
            </a:r>
            <a:endParaRPr dirty="0"/>
          </a:p>
        </p:txBody>
      </p:sp>
      <p:sp>
        <p:nvSpPr>
          <p:cNvPr id="12" name="Google Shape;386;p27">
            <a:extLst>
              <a:ext uri="{FF2B5EF4-FFF2-40B4-BE49-F238E27FC236}">
                <a16:creationId xmlns:a16="http://schemas.microsoft.com/office/drawing/2014/main" id="{C430E4BA-7556-CFA3-9ADA-8E04EC8D05D4}"/>
              </a:ext>
            </a:extLst>
          </p:cNvPr>
          <p:cNvSpPr/>
          <p:nvPr/>
        </p:nvSpPr>
        <p:spPr>
          <a:xfrm>
            <a:off x="755576" y="4484712"/>
            <a:ext cx="1344877" cy="720080"/>
          </a:xfrm>
          <a:prstGeom prst="roundRect">
            <a:avLst>
              <a:gd name="adj" fmla="val 16667"/>
            </a:avLst>
          </a:prstGeom>
          <a:solidFill>
            <a:srgbClr val="F2F2F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Calidad</a:t>
            </a:r>
            <a:endParaRPr dirty="0"/>
          </a:p>
        </p:txBody>
      </p:sp>
      <p:sp>
        <p:nvSpPr>
          <p:cNvPr id="13" name="Google Shape;387;p27">
            <a:extLst>
              <a:ext uri="{FF2B5EF4-FFF2-40B4-BE49-F238E27FC236}">
                <a16:creationId xmlns:a16="http://schemas.microsoft.com/office/drawing/2014/main" id="{983705BB-5A1B-5D41-DAC7-CFE779A6C09C}"/>
              </a:ext>
            </a:extLst>
          </p:cNvPr>
          <p:cNvSpPr/>
          <p:nvPr/>
        </p:nvSpPr>
        <p:spPr>
          <a:xfrm>
            <a:off x="755576" y="5420816"/>
            <a:ext cx="1352928" cy="720080"/>
          </a:xfrm>
          <a:prstGeom prst="roundRect">
            <a:avLst>
              <a:gd name="adj" fmla="val 16667"/>
            </a:avLst>
          </a:prstGeom>
          <a:solidFill>
            <a:srgbClr val="F2F2F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Economía</a:t>
            </a:r>
            <a:endParaRPr dirty="0"/>
          </a:p>
        </p:txBody>
      </p:sp>
      <p:sp>
        <p:nvSpPr>
          <p:cNvPr id="14" name="Google Shape;388;p27">
            <a:extLst>
              <a:ext uri="{FF2B5EF4-FFF2-40B4-BE49-F238E27FC236}">
                <a16:creationId xmlns:a16="http://schemas.microsoft.com/office/drawing/2014/main" id="{F2027AFC-71DD-7F66-DE0A-EDBBFCA36C25}"/>
              </a:ext>
            </a:extLst>
          </p:cNvPr>
          <p:cNvSpPr/>
          <p:nvPr/>
        </p:nvSpPr>
        <p:spPr>
          <a:xfrm>
            <a:off x="2627784" y="2780928"/>
            <a:ext cx="2238153"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Se refiere al cumplimiento de  objetivos</a:t>
            </a:r>
            <a:endParaRPr dirty="0"/>
          </a:p>
        </p:txBody>
      </p:sp>
      <p:sp>
        <p:nvSpPr>
          <p:cNvPr id="15" name="Google Shape;389;p27">
            <a:extLst>
              <a:ext uri="{FF2B5EF4-FFF2-40B4-BE49-F238E27FC236}">
                <a16:creationId xmlns:a16="http://schemas.microsoft.com/office/drawing/2014/main" id="{DA75AB99-BB33-3C47-1DA9-0B90DD21F005}"/>
              </a:ext>
            </a:extLst>
          </p:cNvPr>
          <p:cNvSpPr/>
          <p:nvPr/>
        </p:nvSpPr>
        <p:spPr>
          <a:xfrm>
            <a:off x="2627784" y="3665736"/>
            <a:ext cx="2214878"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Busca medir que tan bien se utilizan los recursos</a:t>
            </a:r>
            <a:endParaRPr dirty="0"/>
          </a:p>
        </p:txBody>
      </p:sp>
      <p:sp>
        <p:nvSpPr>
          <p:cNvPr id="16" name="Google Shape;390;p27">
            <a:extLst>
              <a:ext uri="{FF2B5EF4-FFF2-40B4-BE49-F238E27FC236}">
                <a16:creationId xmlns:a16="http://schemas.microsoft.com/office/drawing/2014/main" id="{54004BFC-24B7-59D7-BBEA-800DA9C63921}"/>
              </a:ext>
            </a:extLst>
          </p:cNvPr>
          <p:cNvSpPr/>
          <p:nvPr/>
        </p:nvSpPr>
        <p:spPr>
          <a:xfrm>
            <a:off x="2627784" y="4509120"/>
            <a:ext cx="2203331"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Busca evaluar la calidad de los bienes o servicios ofrecidos</a:t>
            </a:r>
            <a:endParaRPr dirty="0"/>
          </a:p>
        </p:txBody>
      </p:sp>
      <p:sp>
        <p:nvSpPr>
          <p:cNvPr id="17" name="Google Shape;391;p27">
            <a:extLst>
              <a:ext uri="{FF2B5EF4-FFF2-40B4-BE49-F238E27FC236}">
                <a16:creationId xmlns:a16="http://schemas.microsoft.com/office/drawing/2014/main" id="{6E33B34A-4F07-EF3C-2749-5A1D92489FBF}"/>
              </a:ext>
            </a:extLst>
          </p:cNvPr>
          <p:cNvSpPr/>
          <p:nvPr/>
        </p:nvSpPr>
        <p:spPr>
          <a:xfrm>
            <a:off x="2627784" y="5445224"/>
            <a:ext cx="2213598"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Ahorros generados al público</a:t>
            </a:r>
            <a:endParaRPr dirty="0"/>
          </a:p>
        </p:txBody>
      </p:sp>
      <p:sp>
        <p:nvSpPr>
          <p:cNvPr id="18" name="Google Shape;392;p27">
            <a:extLst>
              <a:ext uri="{FF2B5EF4-FFF2-40B4-BE49-F238E27FC236}">
                <a16:creationId xmlns:a16="http://schemas.microsoft.com/office/drawing/2014/main" id="{AEC45260-D653-39F5-9849-115BB867AA68}"/>
              </a:ext>
            </a:extLst>
          </p:cNvPr>
          <p:cNvSpPr/>
          <p:nvPr/>
        </p:nvSpPr>
        <p:spPr>
          <a:xfrm>
            <a:off x="4943587" y="2756520"/>
            <a:ext cx="1811549"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Reducción de deserción escolar</a:t>
            </a:r>
            <a:endParaRPr dirty="0"/>
          </a:p>
        </p:txBody>
      </p:sp>
      <p:sp>
        <p:nvSpPr>
          <p:cNvPr id="19" name="Google Shape;393;p27">
            <a:extLst>
              <a:ext uri="{FF2B5EF4-FFF2-40B4-BE49-F238E27FC236}">
                <a16:creationId xmlns:a16="http://schemas.microsoft.com/office/drawing/2014/main" id="{189F5469-6A68-2B23-A0FB-85ED9EF70F70}"/>
              </a:ext>
            </a:extLst>
          </p:cNvPr>
          <p:cNvSpPr/>
          <p:nvPr/>
        </p:nvSpPr>
        <p:spPr>
          <a:xfrm>
            <a:off x="4920312" y="3641328"/>
            <a:ext cx="1811549"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Entrega de becas en tiempo y forma</a:t>
            </a:r>
            <a:endParaRPr dirty="0"/>
          </a:p>
        </p:txBody>
      </p:sp>
      <p:sp>
        <p:nvSpPr>
          <p:cNvPr id="20" name="Google Shape;394;p27">
            <a:extLst>
              <a:ext uri="{FF2B5EF4-FFF2-40B4-BE49-F238E27FC236}">
                <a16:creationId xmlns:a16="http://schemas.microsoft.com/office/drawing/2014/main" id="{F7BD8D7F-1866-0BE2-A676-C8B4F7388405}"/>
              </a:ext>
            </a:extLst>
          </p:cNvPr>
          <p:cNvSpPr/>
          <p:nvPr/>
        </p:nvSpPr>
        <p:spPr>
          <a:xfrm>
            <a:off x="4908765" y="4484712"/>
            <a:ext cx="1811549"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Nivel de atención a los becarios y sus familiares</a:t>
            </a:r>
            <a:endParaRPr dirty="0"/>
          </a:p>
        </p:txBody>
      </p:sp>
      <p:sp>
        <p:nvSpPr>
          <p:cNvPr id="21" name="Google Shape;395;p27">
            <a:extLst>
              <a:ext uri="{FF2B5EF4-FFF2-40B4-BE49-F238E27FC236}">
                <a16:creationId xmlns:a16="http://schemas.microsoft.com/office/drawing/2014/main" id="{67390134-A8AB-9935-5082-F559F80AC024}"/>
              </a:ext>
            </a:extLst>
          </p:cNvPr>
          <p:cNvSpPr/>
          <p:nvPr/>
        </p:nvSpPr>
        <p:spPr>
          <a:xfrm>
            <a:off x="4908765" y="5420816"/>
            <a:ext cx="1819600"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Menores trámites requeridos a los becarios</a:t>
            </a:r>
            <a:endParaRPr dirty="0"/>
          </a:p>
        </p:txBody>
      </p:sp>
      <p:sp>
        <p:nvSpPr>
          <p:cNvPr id="22" name="Google Shape;396;p27">
            <a:extLst>
              <a:ext uri="{FF2B5EF4-FFF2-40B4-BE49-F238E27FC236}">
                <a16:creationId xmlns:a16="http://schemas.microsoft.com/office/drawing/2014/main" id="{29364221-0C94-1C9D-F879-C5A0769005C1}"/>
              </a:ext>
            </a:extLst>
          </p:cNvPr>
          <p:cNvSpPr/>
          <p:nvPr/>
        </p:nvSpPr>
        <p:spPr>
          <a:xfrm>
            <a:off x="6887803" y="2756520"/>
            <a:ext cx="1284597"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dirty="0">
                <a:solidFill>
                  <a:schemeClr val="dk1"/>
                </a:solidFill>
                <a:latin typeface="Arial"/>
                <a:ea typeface="Arial"/>
                <a:cs typeface="Arial"/>
                <a:sym typeface="Arial"/>
              </a:rPr>
              <a:t>Fin</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Propósito</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Componente</a:t>
            </a:r>
            <a:endParaRPr dirty="0"/>
          </a:p>
          <a:p>
            <a:pPr marL="0" marR="0" lvl="0" indent="0" algn="ctr" rtl="0">
              <a:spcBef>
                <a:spcPts val="0"/>
              </a:spcBef>
              <a:spcAft>
                <a:spcPts val="0"/>
              </a:spcAft>
              <a:buNone/>
            </a:pPr>
            <a:r>
              <a:rPr lang="es-MX" sz="1200" dirty="0">
                <a:solidFill>
                  <a:schemeClr val="dk1"/>
                </a:solidFill>
                <a:latin typeface="Arial"/>
                <a:ea typeface="Arial"/>
                <a:cs typeface="Arial"/>
                <a:sym typeface="Arial"/>
              </a:rPr>
              <a:t>Actividad</a:t>
            </a:r>
            <a:endParaRPr dirty="0"/>
          </a:p>
        </p:txBody>
      </p:sp>
      <p:sp>
        <p:nvSpPr>
          <p:cNvPr id="23" name="Google Shape;397;p27">
            <a:extLst>
              <a:ext uri="{FF2B5EF4-FFF2-40B4-BE49-F238E27FC236}">
                <a16:creationId xmlns:a16="http://schemas.microsoft.com/office/drawing/2014/main" id="{303CAB0C-A52A-6444-6FDC-4D49B49969F8}"/>
              </a:ext>
            </a:extLst>
          </p:cNvPr>
          <p:cNvSpPr/>
          <p:nvPr/>
        </p:nvSpPr>
        <p:spPr>
          <a:xfrm>
            <a:off x="6864529" y="3641328"/>
            <a:ext cx="1307872"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Propósito</a:t>
            </a:r>
            <a:endParaRPr dirty="0"/>
          </a:p>
          <a:p>
            <a:pPr marL="0" marR="0" lvl="0" indent="0" algn="ctr" rtl="0">
              <a:spcBef>
                <a:spcPts val="0"/>
              </a:spcBef>
              <a:spcAft>
                <a:spcPts val="0"/>
              </a:spcAft>
              <a:buNone/>
            </a:pPr>
            <a:r>
              <a:rPr lang="es-MX" sz="1400" dirty="0">
                <a:solidFill>
                  <a:schemeClr val="dk1"/>
                </a:solidFill>
                <a:latin typeface="Arial"/>
                <a:ea typeface="Arial"/>
                <a:cs typeface="Arial"/>
                <a:sym typeface="Arial"/>
              </a:rPr>
              <a:t>Componente</a:t>
            </a:r>
            <a:endParaRPr dirty="0"/>
          </a:p>
          <a:p>
            <a:pPr marL="0" marR="0" lvl="0" indent="0" algn="ctr" rtl="0">
              <a:spcBef>
                <a:spcPts val="0"/>
              </a:spcBef>
              <a:spcAft>
                <a:spcPts val="0"/>
              </a:spcAft>
              <a:buNone/>
            </a:pPr>
            <a:r>
              <a:rPr lang="es-MX" sz="1400" dirty="0">
                <a:solidFill>
                  <a:schemeClr val="dk1"/>
                </a:solidFill>
                <a:latin typeface="Arial"/>
                <a:ea typeface="Arial"/>
                <a:cs typeface="Arial"/>
                <a:sym typeface="Arial"/>
              </a:rPr>
              <a:t>Actividad</a:t>
            </a:r>
            <a:endParaRPr dirty="0"/>
          </a:p>
        </p:txBody>
      </p:sp>
      <p:sp>
        <p:nvSpPr>
          <p:cNvPr id="24" name="Google Shape;398;p27">
            <a:extLst>
              <a:ext uri="{FF2B5EF4-FFF2-40B4-BE49-F238E27FC236}">
                <a16:creationId xmlns:a16="http://schemas.microsoft.com/office/drawing/2014/main" id="{8BB59E83-45AB-A846-9B09-66CB3E50A0AF}"/>
              </a:ext>
            </a:extLst>
          </p:cNvPr>
          <p:cNvSpPr/>
          <p:nvPr/>
        </p:nvSpPr>
        <p:spPr>
          <a:xfrm>
            <a:off x="6852982" y="4484712"/>
            <a:ext cx="1319420"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Componente</a:t>
            </a:r>
            <a:endParaRPr dirty="0"/>
          </a:p>
          <a:p>
            <a:pPr marL="0" marR="0" lvl="0" indent="0" algn="ctr" rtl="0">
              <a:spcBef>
                <a:spcPts val="0"/>
              </a:spcBef>
              <a:spcAft>
                <a:spcPts val="0"/>
              </a:spcAft>
              <a:buNone/>
            </a:pPr>
            <a:r>
              <a:rPr lang="es-MX" sz="1400" dirty="0">
                <a:solidFill>
                  <a:schemeClr val="dk1"/>
                </a:solidFill>
                <a:latin typeface="Arial"/>
                <a:ea typeface="Arial"/>
                <a:cs typeface="Arial"/>
                <a:sym typeface="Arial"/>
              </a:rPr>
              <a:t>Actividad</a:t>
            </a:r>
            <a:endParaRPr dirty="0"/>
          </a:p>
        </p:txBody>
      </p:sp>
      <p:sp>
        <p:nvSpPr>
          <p:cNvPr id="25" name="Google Shape;399;p27">
            <a:extLst>
              <a:ext uri="{FF2B5EF4-FFF2-40B4-BE49-F238E27FC236}">
                <a16:creationId xmlns:a16="http://schemas.microsoft.com/office/drawing/2014/main" id="{2A9B7BC5-EB82-F2D0-C728-FCC47D96596A}"/>
              </a:ext>
            </a:extLst>
          </p:cNvPr>
          <p:cNvSpPr/>
          <p:nvPr/>
        </p:nvSpPr>
        <p:spPr>
          <a:xfrm>
            <a:off x="6852981" y="5420816"/>
            <a:ext cx="1319421" cy="72008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chemeClr val="dk1"/>
                </a:solidFill>
                <a:latin typeface="Arial"/>
                <a:ea typeface="Arial"/>
                <a:cs typeface="Arial"/>
                <a:sym typeface="Arial"/>
              </a:rPr>
              <a:t>Componente</a:t>
            </a:r>
            <a:endParaRPr dirty="0"/>
          </a:p>
          <a:p>
            <a:pPr marL="0" marR="0" lvl="0" indent="0" algn="ctr" rtl="0">
              <a:spcBef>
                <a:spcPts val="0"/>
              </a:spcBef>
              <a:spcAft>
                <a:spcPts val="0"/>
              </a:spcAft>
              <a:buNone/>
            </a:pPr>
            <a:r>
              <a:rPr lang="es-MX" sz="1400" dirty="0">
                <a:solidFill>
                  <a:schemeClr val="dk1"/>
                </a:solidFill>
                <a:latin typeface="Arial"/>
                <a:ea typeface="Arial"/>
                <a:cs typeface="Arial"/>
                <a:sym typeface="Arial"/>
              </a:rPr>
              <a:t>Actividad</a:t>
            </a:r>
            <a:endParaRPr dirty="0"/>
          </a:p>
        </p:txBody>
      </p:sp>
      <p:sp>
        <p:nvSpPr>
          <p:cNvPr id="26" name="Google Shape;405;p27">
            <a:extLst>
              <a:ext uri="{FF2B5EF4-FFF2-40B4-BE49-F238E27FC236}">
                <a16:creationId xmlns:a16="http://schemas.microsoft.com/office/drawing/2014/main" id="{87A07659-04E7-14CA-1691-2ECA937B846E}"/>
              </a:ext>
            </a:extLst>
          </p:cNvPr>
          <p:cNvSpPr/>
          <p:nvPr/>
        </p:nvSpPr>
        <p:spPr>
          <a:xfrm>
            <a:off x="2189773" y="2940236"/>
            <a:ext cx="366003" cy="216024"/>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chemeClr val="lt1"/>
                </a:solidFill>
                <a:latin typeface="Arial"/>
                <a:ea typeface="Arial"/>
                <a:cs typeface="Arial"/>
                <a:sym typeface="Arial"/>
              </a:rPr>
              <a:t>     </a:t>
            </a:r>
            <a:endParaRPr sz="1400" b="1" dirty="0">
              <a:solidFill>
                <a:schemeClr val="lt1"/>
              </a:solidFill>
              <a:latin typeface="Arial"/>
              <a:ea typeface="Arial"/>
              <a:cs typeface="Arial"/>
              <a:sym typeface="Arial"/>
            </a:endParaRPr>
          </a:p>
        </p:txBody>
      </p:sp>
      <p:sp>
        <p:nvSpPr>
          <p:cNvPr id="27" name="Google Shape;405;p27">
            <a:extLst>
              <a:ext uri="{FF2B5EF4-FFF2-40B4-BE49-F238E27FC236}">
                <a16:creationId xmlns:a16="http://schemas.microsoft.com/office/drawing/2014/main" id="{8634A8F5-E038-6566-BB83-2E1D67781859}"/>
              </a:ext>
            </a:extLst>
          </p:cNvPr>
          <p:cNvSpPr/>
          <p:nvPr/>
        </p:nvSpPr>
        <p:spPr>
          <a:xfrm>
            <a:off x="2186890" y="3917764"/>
            <a:ext cx="366003" cy="216024"/>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dirty="0">
              <a:solidFill>
                <a:schemeClr val="lt1"/>
              </a:solidFill>
              <a:latin typeface="Arial"/>
              <a:ea typeface="Arial"/>
              <a:cs typeface="Arial"/>
              <a:sym typeface="Arial"/>
            </a:endParaRPr>
          </a:p>
        </p:txBody>
      </p:sp>
      <p:sp>
        <p:nvSpPr>
          <p:cNvPr id="29" name="Google Shape;405;p27">
            <a:extLst>
              <a:ext uri="{FF2B5EF4-FFF2-40B4-BE49-F238E27FC236}">
                <a16:creationId xmlns:a16="http://schemas.microsoft.com/office/drawing/2014/main" id="{B61B4681-D795-459B-4435-936E47DE270E}"/>
              </a:ext>
            </a:extLst>
          </p:cNvPr>
          <p:cNvSpPr/>
          <p:nvPr/>
        </p:nvSpPr>
        <p:spPr>
          <a:xfrm>
            <a:off x="2195736" y="4725144"/>
            <a:ext cx="366003" cy="216024"/>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dirty="0">
              <a:solidFill>
                <a:schemeClr val="lt1"/>
              </a:solidFill>
              <a:latin typeface="Arial"/>
              <a:ea typeface="Arial"/>
              <a:cs typeface="Arial"/>
              <a:sym typeface="Arial"/>
            </a:endParaRPr>
          </a:p>
        </p:txBody>
      </p:sp>
      <p:sp>
        <p:nvSpPr>
          <p:cNvPr id="30" name="Google Shape;405;p27">
            <a:extLst>
              <a:ext uri="{FF2B5EF4-FFF2-40B4-BE49-F238E27FC236}">
                <a16:creationId xmlns:a16="http://schemas.microsoft.com/office/drawing/2014/main" id="{43685D5C-257D-5D11-156E-70FE2B38D3B9}"/>
              </a:ext>
            </a:extLst>
          </p:cNvPr>
          <p:cNvSpPr/>
          <p:nvPr/>
        </p:nvSpPr>
        <p:spPr>
          <a:xfrm>
            <a:off x="2195736" y="5661248"/>
            <a:ext cx="366003" cy="216024"/>
          </a:xfrm>
          <a:prstGeom prst="strip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dirty="0">
              <a:solidFill>
                <a:schemeClr val="lt1"/>
              </a:solidFill>
              <a:latin typeface="Arial"/>
              <a:ea typeface="Arial"/>
              <a:cs typeface="Arial"/>
              <a:sym typeface="Arial"/>
            </a:endParaRPr>
          </a:p>
        </p:txBody>
      </p:sp>
      <p:sp>
        <p:nvSpPr>
          <p:cNvPr id="31" name="Título 3">
            <a:extLst>
              <a:ext uri="{FF2B5EF4-FFF2-40B4-BE49-F238E27FC236}">
                <a16:creationId xmlns:a16="http://schemas.microsoft.com/office/drawing/2014/main" id="{FE81AFB6-B130-CB93-5EC9-9982F8191F8A}"/>
              </a:ext>
            </a:extLst>
          </p:cNvPr>
          <p:cNvSpPr txBox="1">
            <a:spLocks/>
          </p:cNvSpPr>
          <p:nvPr/>
        </p:nvSpPr>
        <p:spPr>
          <a:xfrm>
            <a:off x="1259632" y="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190437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5E60BD0-B467-4598-A8F0-AF1D6E7F8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9144000" cy="6858000"/>
          </a:xfrm>
          <a:prstGeom prst="rect">
            <a:avLst/>
          </a:prstGeom>
        </p:spPr>
      </p:pic>
      <p:sp>
        <p:nvSpPr>
          <p:cNvPr id="2" name="Título 3">
            <a:extLst>
              <a:ext uri="{FF2B5EF4-FFF2-40B4-BE49-F238E27FC236}">
                <a16:creationId xmlns:a16="http://schemas.microsoft.com/office/drawing/2014/main" id="{82A6E1C4-D8A3-89DF-A0FB-7261FCA060BD}"/>
              </a:ext>
            </a:extLst>
          </p:cNvPr>
          <p:cNvSpPr txBox="1">
            <a:spLocks/>
          </p:cNvSpPr>
          <p:nvPr/>
        </p:nvSpPr>
        <p:spPr>
          <a:xfrm>
            <a:off x="1331640" y="572968"/>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000" b="1" dirty="0">
                <a:solidFill>
                  <a:schemeClr val="bg1"/>
                </a:solidFill>
                <a:latin typeface="Arial" charset="0"/>
                <a:cs typeface="Arial" charset="0"/>
              </a:rPr>
              <a:t>El Marco Jurídico </a:t>
            </a:r>
          </a:p>
        </p:txBody>
      </p:sp>
      <p:sp>
        <p:nvSpPr>
          <p:cNvPr id="5" name="CuadroTexto 4">
            <a:extLst>
              <a:ext uri="{FF2B5EF4-FFF2-40B4-BE49-F238E27FC236}">
                <a16:creationId xmlns:a16="http://schemas.microsoft.com/office/drawing/2014/main" id="{F6CC1FBD-708E-1BCF-EA4D-6476F630CE81}"/>
              </a:ext>
            </a:extLst>
          </p:cNvPr>
          <p:cNvSpPr txBox="1"/>
          <p:nvPr/>
        </p:nvSpPr>
        <p:spPr>
          <a:xfrm>
            <a:off x="539552" y="2204864"/>
            <a:ext cx="8496944" cy="3074688"/>
          </a:xfrm>
          <a:prstGeom prst="rect">
            <a:avLst/>
          </a:prstGeom>
          <a:noFill/>
        </p:spPr>
        <p:txBody>
          <a:bodyPr wrap="square">
            <a:spAutoFit/>
          </a:bodyPr>
          <a:lstStyle/>
          <a:p>
            <a:pPr marL="285750" lvl="0" indent="-285750" algn="just" defTabSz="444500">
              <a:lnSpc>
                <a:spcPct val="90000"/>
              </a:lnSpc>
              <a:spcBef>
                <a:spcPct val="0"/>
              </a:spcBef>
              <a:spcAft>
                <a:spcPct val="35000"/>
              </a:spcAft>
              <a:buFont typeface="Wingdings" panose="05000000000000000000" pitchFamily="2" charset="2"/>
              <a:buChar char="q"/>
            </a:pPr>
            <a:r>
              <a:rPr lang="es-MX" sz="1600" b="1" kern="1200" dirty="0">
                <a:latin typeface="Arial" panose="020B0604020202020204" pitchFamily="34" charset="0"/>
                <a:cs typeface="Arial" panose="020B0604020202020204" pitchFamily="34" charset="0"/>
              </a:rPr>
              <a:t>Constitución Política de los Estados Unidos Mexicanos Artículos 115 y 134</a:t>
            </a:r>
          </a:p>
          <a:p>
            <a:pPr marL="285750" indent="-285750" algn="just" defTabSz="444500">
              <a:lnSpc>
                <a:spcPct val="90000"/>
              </a:lnSpc>
              <a:spcBef>
                <a:spcPct val="0"/>
              </a:spcBef>
              <a:spcAft>
                <a:spcPct val="35000"/>
              </a:spcAft>
              <a:buFont typeface="Wingdings" panose="05000000000000000000" pitchFamily="2" charset="2"/>
              <a:buChar char="q"/>
            </a:pPr>
            <a:r>
              <a:rPr lang="es-MX" sz="1600" b="1" kern="1200" dirty="0">
                <a:latin typeface="Arial" panose="020B0604020202020204" pitchFamily="34" charset="0"/>
                <a:cs typeface="Arial" panose="020B0604020202020204" pitchFamily="34" charset="0"/>
              </a:rPr>
              <a:t>Ley General de Contabilidad Gubernamental Art. 46, 48, 51, 54, 55, 61 frac. II inciso a), b) y c) y 80 tercer párrafo</a:t>
            </a:r>
          </a:p>
          <a:p>
            <a:pPr marL="285750" indent="-285750" algn="just" defTabSz="444500">
              <a:lnSpc>
                <a:spcPct val="90000"/>
              </a:lnSpc>
              <a:spcBef>
                <a:spcPct val="0"/>
              </a:spcBef>
              <a:spcAft>
                <a:spcPct val="35000"/>
              </a:spcAft>
              <a:buFont typeface="Wingdings" panose="05000000000000000000" pitchFamily="2" charset="2"/>
              <a:buChar char="q"/>
            </a:pPr>
            <a:r>
              <a:rPr lang="es-MX" sz="1600" b="1" dirty="0">
                <a:latin typeface="Arial" panose="020B0604020202020204" pitchFamily="34" charset="0"/>
                <a:cs typeface="Arial" panose="020B0604020202020204" pitchFamily="34" charset="0"/>
              </a:rPr>
              <a:t>Ley de Disciplina Financiera de las Entidades Federativas y los Municipios Artículo 18</a:t>
            </a:r>
          </a:p>
          <a:p>
            <a:pPr marL="285750" lvl="0" indent="-285750" algn="just" defTabSz="444500">
              <a:lnSpc>
                <a:spcPct val="90000"/>
              </a:lnSpc>
              <a:spcBef>
                <a:spcPct val="0"/>
              </a:spcBef>
              <a:spcAft>
                <a:spcPct val="35000"/>
              </a:spcAft>
              <a:buFont typeface="Wingdings" panose="05000000000000000000" pitchFamily="2" charset="2"/>
              <a:buChar char="q"/>
            </a:pPr>
            <a:r>
              <a:rPr lang="es-MX" sz="1600" b="1" kern="1200" dirty="0">
                <a:latin typeface="Arial" panose="020B0604020202020204" pitchFamily="34" charset="0"/>
                <a:cs typeface="Arial" panose="020B0604020202020204" pitchFamily="34" charset="0"/>
              </a:rPr>
              <a:t>Constitución Política del Estado Libre y Soberano de Morelos </a:t>
            </a:r>
            <a:r>
              <a:rPr lang="de-DE" sz="1600" b="1" kern="1200" dirty="0">
                <a:latin typeface="Arial" panose="020B0604020202020204" pitchFamily="34" charset="0"/>
                <a:cs typeface="Arial" panose="020B0604020202020204" pitchFamily="34" charset="0"/>
              </a:rPr>
              <a:t>Artículos 32, 40 fracc. XLVII, 81 y 114-bis</a:t>
            </a:r>
          </a:p>
          <a:p>
            <a:pPr marL="285750" indent="-285750" algn="just" defTabSz="444500">
              <a:lnSpc>
                <a:spcPct val="90000"/>
              </a:lnSpc>
              <a:spcBef>
                <a:spcPct val="0"/>
              </a:spcBef>
              <a:spcAft>
                <a:spcPct val="35000"/>
              </a:spcAft>
              <a:buFont typeface="Wingdings" panose="05000000000000000000" pitchFamily="2" charset="2"/>
              <a:buChar char="q"/>
            </a:pPr>
            <a:r>
              <a:rPr lang="es-MX" sz="1600" b="1" kern="1200" dirty="0">
                <a:latin typeface="Arial" panose="020B0604020202020204" pitchFamily="34" charset="0"/>
                <a:cs typeface="Arial" panose="020B0604020202020204" pitchFamily="34" charset="0"/>
              </a:rPr>
              <a:t>Ley de Presupuesto, Contabilidad y Gasto Público del Estado de Morelos </a:t>
            </a:r>
            <a:r>
              <a:rPr lang="es-MX" sz="1600" b="1" dirty="0">
                <a:latin typeface="Arial" panose="020B0604020202020204" pitchFamily="34" charset="0"/>
                <a:cs typeface="Arial" panose="020B0604020202020204" pitchFamily="34" charset="0"/>
              </a:rPr>
              <a:t>Artículos 23, 25, 44, 46 y 47 </a:t>
            </a:r>
            <a:endParaRPr lang="de-DE" sz="1600" b="1" kern="1200" dirty="0">
              <a:latin typeface="Arial" panose="020B0604020202020204" pitchFamily="34" charset="0"/>
              <a:cs typeface="Arial" panose="020B0604020202020204" pitchFamily="34" charset="0"/>
            </a:endParaRPr>
          </a:p>
          <a:p>
            <a:pPr marL="285750" indent="-285750" algn="just" defTabSz="444500">
              <a:lnSpc>
                <a:spcPct val="90000"/>
              </a:lnSpc>
              <a:spcBef>
                <a:spcPct val="0"/>
              </a:spcBef>
              <a:spcAft>
                <a:spcPct val="35000"/>
              </a:spcAft>
              <a:buFont typeface="Wingdings" panose="05000000000000000000" pitchFamily="2" charset="2"/>
              <a:buChar char="q"/>
            </a:pPr>
            <a:r>
              <a:rPr lang="es-MX" sz="1600" b="1" kern="1200" dirty="0">
                <a:latin typeface="Arial" panose="020B0604020202020204" pitchFamily="34" charset="0"/>
                <a:cs typeface="Arial" panose="020B0604020202020204" pitchFamily="34" charset="0"/>
              </a:rPr>
              <a:t>Ley Orgánica Municipal del Estado de Morelos</a:t>
            </a:r>
          </a:p>
          <a:p>
            <a:pPr marL="0" lvl="0" indent="0" defTabSz="444500">
              <a:lnSpc>
                <a:spcPct val="90000"/>
              </a:lnSpc>
              <a:spcBef>
                <a:spcPct val="0"/>
              </a:spcBef>
              <a:spcAft>
                <a:spcPct val="35000"/>
              </a:spcAft>
              <a:buNone/>
            </a:pPr>
            <a:endParaRPr lang="de-DE" sz="1800" b="1" kern="1200" dirty="0"/>
          </a:p>
        </p:txBody>
      </p:sp>
    </p:spTree>
    <p:extLst>
      <p:ext uri="{BB962C8B-B14F-4D97-AF65-F5344CB8AC3E}">
        <p14:creationId xmlns:p14="http://schemas.microsoft.com/office/powerpoint/2010/main" val="340319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CE423-969F-F538-915E-5EBBA44D0BA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D1562A6-6FF1-AB13-68ED-A35C85969F30}"/>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9190899B-452F-E3A6-D2C7-3CD118FC0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416;p28">
            <a:extLst>
              <a:ext uri="{FF2B5EF4-FFF2-40B4-BE49-F238E27FC236}">
                <a16:creationId xmlns:a16="http://schemas.microsoft.com/office/drawing/2014/main" id="{70502718-A34F-D31B-F4EF-B8183BB367FE}"/>
              </a:ext>
            </a:extLst>
          </p:cNvPr>
          <p:cNvSpPr/>
          <p:nvPr/>
        </p:nvSpPr>
        <p:spPr>
          <a:xfrm>
            <a:off x="473545" y="2276872"/>
            <a:ext cx="8373700" cy="33239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Hace referencia a </a:t>
            </a:r>
            <a:r>
              <a:rPr lang="es-MX" sz="1400" b="1" dirty="0">
                <a:solidFill>
                  <a:schemeClr val="dk1"/>
                </a:solidFill>
                <a:latin typeface="Arial"/>
                <a:ea typeface="Arial"/>
                <a:cs typeface="Arial"/>
                <a:sym typeface="Arial"/>
              </a:rPr>
              <a:t>la dirección que debe tener el comportamiento del indicador </a:t>
            </a:r>
            <a:r>
              <a:rPr lang="es-MX" sz="1400" dirty="0">
                <a:solidFill>
                  <a:schemeClr val="dk1"/>
                </a:solidFill>
                <a:latin typeface="Arial"/>
                <a:ea typeface="Arial"/>
                <a:cs typeface="Arial"/>
                <a:sym typeface="Arial"/>
              </a:rPr>
              <a:t>para identificar cuando su desempeño es positivo o negativo. </a:t>
            </a:r>
            <a:r>
              <a:rPr lang="es-MX" sz="1400" b="1" dirty="0">
                <a:solidFill>
                  <a:schemeClr val="dk1"/>
                </a:solidFill>
                <a:latin typeface="Arial"/>
                <a:ea typeface="Arial"/>
                <a:cs typeface="Arial"/>
                <a:sym typeface="Arial"/>
              </a:rPr>
              <a:t>Puede tener un sentido </a:t>
            </a:r>
            <a:r>
              <a:rPr lang="es-MX" sz="1400" b="1" i="1" dirty="0">
                <a:solidFill>
                  <a:schemeClr val="dk1"/>
                </a:solidFill>
                <a:latin typeface="Arial"/>
                <a:ea typeface="Arial"/>
                <a:cs typeface="Arial"/>
                <a:sym typeface="Arial"/>
              </a:rPr>
              <a:t>Ascendente o Descendente</a:t>
            </a:r>
            <a:r>
              <a:rPr lang="es-MX" sz="1400" dirty="0">
                <a:solidFill>
                  <a:schemeClr val="dk1"/>
                </a:solidFill>
                <a:latin typeface="Arial"/>
                <a:ea typeface="Arial"/>
                <a:cs typeface="Arial"/>
                <a:sym typeface="Arial"/>
              </a:rPr>
              <a:t>: </a:t>
            </a:r>
            <a:endParaRPr dirty="0"/>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dirty="0">
                <a:solidFill>
                  <a:schemeClr val="dk1"/>
                </a:solidFill>
                <a:latin typeface="Arial"/>
                <a:ea typeface="Arial"/>
                <a:cs typeface="Arial"/>
                <a:sym typeface="Arial"/>
              </a:rPr>
              <a:t>• Cuando </a:t>
            </a:r>
            <a:r>
              <a:rPr lang="es-MX" sz="1400" b="1" dirty="0">
                <a:solidFill>
                  <a:schemeClr val="dk1"/>
                </a:solidFill>
                <a:latin typeface="Arial"/>
                <a:ea typeface="Arial"/>
                <a:cs typeface="Arial"/>
                <a:sym typeface="Arial"/>
              </a:rPr>
              <a:t>el sentido es </a:t>
            </a:r>
            <a:r>
              <a:rPr lang="es-MX" sz="1400" b="1" i="1" dirty="0">
                <a:solidFill>
                  <a:schemeClr val="dk1"/>
                </a:solidFill>
                <a:latin typeface="Arial"/>
                <a:ea typeface="Arial"/>
                <a:cs typeface="Arial"/>
                <a:sym typeface="Arial"/>
              </a:rPr>
              <a:t>Ascendente</a:t>
            </a:r>
            <a:r>
              <a:rPr lang="es-MX" sz="1400" b="1" dirty="0">
                <a:solidFill>
                  <a:schemeClr val="dk1"/>
                </a:solidFill>
                <a:latin typeface="Arial"/>
                <a:ea typeface="Arial"/>
                <a:cs typeface="Arial"/>
                <a:sym typeface="Arial"/>
              </a:rPr>
              <a:t>, la meta siempre será mayor que la línea base. </a:t>
            </a:r>
            <a:endParaRPr dirty="0"/>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b="1" i="1" dirty="0">
                <a:solidFill>
                  <a:schemeClr val="dk1"/>
                </a:solidFill>
                <a:latin typeface="Arial"/>
                <a:ea typeface="Arial"/>
                <a:cs typeface="Arial"/>
                <a:sym typeface="Arial"/>
              </a:rPr>
              <a:t>Ejemplos de indicadores con sentido ascendente</a:t>
            </a:r>
            <a:r>
              <a:rPr lang="es-MX" sz="1400" b="1" dirty="0">
                <a:solidFill>
                  <a:schemeClr val="dk1"/>
                </a:solidFill>
                <a:latin typeface="Arial"/>
                <a:ea typeface="Arial"/>
                <a:cs typeface="Arial"/>
                <a:sym typeface="Arial"/>
              </a:rPr>
              <a:t>: </a:t>
            </a:r>
            <a:r>
              <a:rPr lang="es-MX" sz="1400" dirty="0">
                <a:solidFill>
                  <a:schemeClr val="dk1"/>
                </a:solidFill>
                <a:latin typeface="Arial"/>
                <a:ea typeface="Arial"/>
                <a:cs typeface="Arial"/>
                <a:sym typeface="Arial"/>
              </a:rPr>
              <a:t>población atendida con un servicio, la población beneficiaria con la entrega de bienes públicos, la productividad agropecuaria, el índice de competitividad de la inversión pública. </a:t>
            </a:r>
            <a:endParaRPr dirty="0"/>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dirty="0">
                <a:solidFill>
                  <a:schemeClr val="dk1"/>
                </a:solidFill>
                <a:latin typeface="Arial"/>
                <a:ea typeface="Arial"/>
                <a:cs typeface="Arial"/>
                <a:sym typeface="Arial"/>
              </a:rPr>
              <a:t>• </a:t>
            </a:r>
            <a:r>
              <a:rPr lang="es-MX" sz="1400" b="1" dirty="0">
                <a:solidFill>
                  <a:schemeClr val="dk1"/>
                </a:solidFill>
                <a:latin typeface="Arial"/>
                <a:ea typeface="Arial"/>
                <a:cs typeface="Arial"/>
                <a:sym typeface="Arial"/>
              </a:rPr>
              <a:t>Cuando el sentido es </a:t>
            </a:r>
            <a:r>
              <a:rPr lang="es-MX" sz="1400" b="1" i="1" dirty="0">
                <a:solidFill>
                  <a:schemeClr val="dk1"/>
                </a:solidFill>
                <a:latin typeface="Arial"/>
                <a:ea typeface="Arial"/>
                <a:cs typeface="Arial"/>
                <a:sym typeface="Arial"/>
              </a:rPr>
              <a:t>Descendente</a:t>
            </a:r>
            <a:r>
              <a:rPr lang="es-MX" sz="1400" b="1" dirty="0">
                <a:solidFill>
                  <a:schemeClr val="dk1"/>
                </a:solidFill>
                <a:latin typeface="Arial"/>
                <a:ea typeface="Arial"/>
                <a:cs typeface="Arial"/>
                <a:sym typeface="Arial"/>
              </a:rPr>
              <a:t>, la meta siempre será menor que la línea base</a:t>
            </a:r>
            <a:r>
              <a:rPr lang="es-MX" sz="1400" dirty="0">
                <a:solidFill>
                  <a:schemeClr val="dk1"/>
                </a:solidFill>
                <a:latin typeface="Arial"/>
                <a:ea typeface="Arial"/>
                <a:cs typeface="Arial"/>
                <a:sym typeface="Arial"/>
              </a:rPr>
              <a:t>. </a:t>
            </a:r>
            <a:endParaRPr dirty="0"/>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0" marR="0" lvl="0" indent="0" algn="just" rtl="0">
              <a:spcBef>
                <a:spcPts val="0"/>
              </a:spcBef>
              <a:spcAft>
                <a:spcPts val="0"/>
              </a:spcAft>
              <a:buNone/>
            </a:pPr>
            <a:r>
              <a:rPr lang="es-MX" sz="1400" b="1" i="1" dirty="0">
                <a:solidFill>
                  <a:schemeClr val="dk1"/>
                </a:solidFill>
                <a:latin typeface="Arial"/>
                <a:ea typeface="Arial"/>
                <a:cs typeface="Arial"/>
                <a:sym typeface="Arial"/>
              </a:rPr>
              <a:t>Ejemplos de indicadores con sentido descendente: </a:t>
            </a:r>
            <a:r>
              <a:rPr lang="es-MX" sz="1400" dirty="0">
                <a:solidFill>
                  <a:schemeClr val="dk1"/>
                </a:solidFill>
                <a:latin typeface="Arial"/>
                <a:ea typeface="Arial"/>
                <a:cs typeface="Arial"/>
                <a:sym typeface="Arial"/>
              </a:rPr>
              <a:t>tasas de deserción escolar, tasa de mortalidad, índice de los efectos negativos de los incendios, tasas de natalidad, índices de delincuencia, tiempo de espera de la entrega de un servicio, costo promedio de un bien. </a:t>
            </a:r>
            <a:endParaRPr dirty="0"/>
          </a:p>
          <a:p>
            <a:pPr marL="0" marR="0" lvl="0" indent="0" algn="just" rtl="0">
              <a:spcBef>
                <a:spcPts val="0"/>
              </a:spcBef>
              <a:spcAft>
                <a:spcPts val="0"/>
              </a:spcAft>
              <a:buNone/>
            </a:pPr>
            <a:endParaRPr sz="1400" dirty="0">
              <a:solidFill>
                <a:schemeClr val="dk1"/>
              </a:solidFill>
              <a:latin typeface="Arial"/>
              <a:ea typeface="Arial"/>
              <a:cs typeface="Arial"/>
              <a:sym typeface="Arial"/>
            </a:endParaRPr>
          </a:p>
        </p:txBody>
      </p:sp>
      <p:sp>
        <p:nvSpPr>
          <p:cNvPr id="5" name="Google Shape;414;p28">
            <a:extLst>
              <a:ext uri="{FF2B5EF4-FFF2-40B4-BE49-F238E27FC236}">
                <a16:creationId xmlns:a16="http://schemas.microsoft.com/office/drawing/2014/main" id="{11590965-2BC9-CD1B-A585-08033CEB49CB}"/>
              </a:ext>
            </a:extLst>
          </p:cNvPr>
          <p:cNvSpPr/>
          <p:nvPr/>
        </p:nvSpPr>
        <p:spPr>
          <a:xfrm>
            <a:off x="827584" y="1604313"/>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SENTIDO DE LA MEDICIÓN</a:t>
            </a:r>
            <a:endParaRPr dirty="0"/>
          </a:p>
        </p:txBody>
      </p:sp>
      <p:sp>
        <p:nvSpPr>
          <p:cNvPr id="6" name="Google Shape;413;p28">
            <a:extLst>
              <a:ext uri="{FF2B5EF4-FFF2-40B4-BE49-F238E27FC236}">
                <a16:creationId xmlns:a16="http://schemas.microsoft.com/office/drawing/2014/main" id="{6DF2A5BD-1933-A214-0701-BB6B31FC6250}"/>
              </a:ext>
            </a:extLst>
          </p:cNvPr>
          <p:cNvSpPr txBox="1"/>
          <p:nvPr/>
        </p:nvSpPr>
        <p:spPr>
          <a:xfrm>
            <a:off x="2951820" y="1021854"/>
            <a:ext cx="378042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i="1" dirty="0">
                <a:solidFill>
                  <a:schemeClr val="dk1"/>
                </a:solidFill>
                <a:latin typeface="Arial"/>
                <a:ea typeface="Arial"/>
                <a:cs typeface="Arial"/>
                <a:sym typeface="Arial"/>
              </a:rPr>
              <a:t>Elementos de los indicadores </a:t>
            </a:r>
            <a:endParaRPr dirty="0"/>
          </a:p>
        </p:txBody>
      </p:sp>
      <p:sp>
        <p:nvSpPr>
          <p:cNvPr id="7" name="Título 3">
            <a:extLst>
              <a:ext uri="{FF2B5EF4-FFF2-40B4-BE49-F238E27FC236}">
                <a16:creationId xmlns:a16="http://schemas.microsoft.com/office/drawing/2014/main" id="{E0D467FD-FE61-EC35-4D3E-DD61C396D040}"/>
              </a:ext>
            </a:extLst>
          </p:cNvPr>
          <p:cNvSpPr txBox="1">
            <a:spLocks/>
          </p:cNvSpPr>
          <p:nvPr/>
        </p:nvSpPr>
        <p:spPr>
          <a:xfrm>
            <a:off x="1259632" y="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3337848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C4B1-7817-F249-4DC0-B3A7C27C34C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4A3BB81-536D-F14E-7F75-127EED2B241D}"/>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11433580-7AE6-492F-6360-54ACA368B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86600"/>
          </a:xfrm>
          <a:prstGeom prst="rect">
            <a:avLst/>
          </a:prstGeom>
        </p:spPr>
      </p:pic>
      <p:graphicFrame>
        <p:nvGraphicFramePr>
          <p:cNvPr id="6" name="Google Shape;426;p29">
            <a:extLst>
              <a:ext uri="{FF2B5EF4-FFF2-40B4-BE49-F238E27FC236}">
                <a16:creationId xmlns:a16="http://schemas.microsoft.com/office/drawing/2014/main" id="{E079BFE1-3DF9-D52A-F0B2-94F2497DE1E1}"/>
              </a:ext>
            </a:extLst>
          </p:cNvPr>
          <p:cNvGraphicFramePr/>
          <p:nvPr>
            <p:extLst>
              <p:ext uri="{D42A27DB-BD31-4B8C-83A1-F6EECF244321}">
                <p14:modId xmlns:p14="http://schemas.microsoft.com/office/powerpoint/2010/main" val="1051932255"/>
              </p:ext>
            </p:extLst>
          </p:nvPr>
        </p:nvGraphicFramePr>
        <p:xfrm>
          <a:off x="611560" y="2654974"/>
          <a:ext cx="8169675" cy="3510330"/>
        </p:xfrm>
        <a:graphic>
          <a:graphicData uri="http://schemas.openxmlformats.org/drawingml/2006/table">
            <a:tbl>
              <a:tblPr firstRow="1" bandRow="1">
                <a:noFill/>
              </a:tblPr>
              <a:tblGrid>
                <a:gridCol w="2723225">
                  <a:extLst>
                    <a:ext uri="{9D8B030D-6E8A-4147-A177-3AD203B41FA5}">
                      <a16:colId xmlns:a16="http://schemas.microsoft.com/office/drawing/2014/main" val="20000"/>
                    </a:ext>
                  </a:extLst>
                </a:gridCol>
                <a:gridCol w="2723225">
                  <a:extLst>
                    <a:ext uri="{9D8B030D-6E8A-4147-A177-3AD203B41FA5}">
                      <a16:colId xmlns:a16="http://schemas.microsoft.com/office/drawing/2014/main" val="20001"/>
                    </a:ext>
                  </a:extLst>
                </a:gridCol>
                <a:gridCol w="272322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s-MX" sz="1600" b="1" dirty="0"/>
                        <a:t>Nivel de la MIR</a:t>
                      </a:r>
                      <a:endParaRPr dirty="0"/>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dirty="0"/>
                        <a:t>Frecuencia de Medición</a:t>
                      </a:r>
                      <a:endParaRPr dirty="0"/>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dirty="0"/>
                        <a:t>Observaciones</a:t>
                      </a:r>
                      <a:endParaRPr dirty="0"/>
                    </a:p>
                  </a:txBody>
                  <a:tcPr marL="91450" marR="91450" marT="45725" marB="45725">
                    <a:solidFill>
                      <a:schemeClr val="tx2">
                        <a:lumMod val="20000"/>
                        <a:lumOff val="80000"/>
                      </a:schemeClr>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1600" b="1" i="1" dirty="0">
                        <a:solidFill>
                          <a:schemeClr val="tx1"/>
                        </a:solidFill>
                      </a:endParaRPr>
                    </a:p>
                    <a:p>
                      <a:pPr marL="0" marR="0" lvl="0" indent="0" algn="ctr" rtl="0">
                        <a:spcBef>
                          <a:spcPts val="0"/>
                        </a:spcBef>
                        <a:spcAft>
                          <a:spcPts val="0"/>
                        </a:spcAft>
                        <a:buNone/>
                      </a:pPr>
                      <a:r>
                        <a:rPr lang="es-MX" sz="1600" b="1" i="1" dirty="0">
                          <a:solidFill>
                            <a:schemeClr val="tx1"/>
                          </a:solidFill>
                        </a:rPr>
                        <a:t>FIN</a:t>
                      </a:r>
                      <a:endParaRPr dirty="0">
                        <a:solidFill>
                          <a:schemeClr val="tx1"/>
                        </a:solidFill>
                      </a:endParaRPr>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i="1" dirty="0"/>
                        <a:t>Anual o Superior</a:t>
                      </a:r>
                      <a:endParaRPr sz="1600" b="1" i="1" dirty="0"/>
                    </a:p>
                  </a:txBody>
                  <a:tcPr marL="91450" marR="91450" marT="45725" marB="45725"/>
                </a:tc>
                <a:tc>
                  <a:txBody>
                    <a:bodyPr/>
                    <a:lstStyle/>
                    <a:p>
                      <a:pPr marL="0" marR="0" lvl="0" indent="0" algn="l" rtl="0">
                        <a:spcBef>
                          <a:spcPts val="0"/>
                        </a:spcBef>
                        <a:spcAft>
                          <a:spcPts val="0"/>
                        </a:spcAft>
                        <a:buNone/>
                      </a:pPr>
                      <a:r>
                        <a:rPr lang="es-MX" sz="1400" b="1" i="1" dirty="0"/>
                        <a:t>El fin no depende del programa, es solo una contribución y tal vez no se logre en un año.</a:t>
                      </a:r>
                      <a:endParaRPr sz="1400" b="1" i="1"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1600" b="1" i="1" dirty="0">
                        <a:solidFill>
                          <a:schemeClr val="tx1"/>
                        </a:solidFill>
                      </a:endParaRPr>
                    </a:p>
                    <a:p>
                      <a:pPr marL="0" marR="0" lvl="0" indent="0" algn="ctr" rtl="0">
                        <a:spcBef>
                          <a:spcPts val="0"/>
                        </a:spcBef>
                        <a:spcAft>
                          <a:spcPts val="0"/>
                        </a:spcAft>
                        <a:buNone/>
                      </a:pPr>
                      <a:r>
                        <a:rPr lang="es-MX" sz="1600" b="1" i="1" dirty="0">
                          <a:solidFill>
                            <a:schemeClr val="tx1"/>
                          </a:solidFill>
                        </a:rPr>
                        <a:t>PROPOSITO</a:t>
                      </a:r>
                      <a:endParaRPr dirty="0">
                        <a:solidFill>
                          <a:schemeClr val="tx1"/>
                        </a:solidFill>
                      </a:endParaRPr>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i="1" dirty="0"/>
                        <a:t>Anual</a:t>
                      </a:r>
                      <a:endParaRPr dirty="0"/>
                    </a:p>
                  </a:txBody>
                  <a:tcPr marL="91450" marR="91450" marT="45725" marB="45725"/>
                </a:tc>
                <a:tc>
                  <a:txBody>
                    <a:bodyPr/>
                    <a:lstStyle/>
                    <a:p>
                      <a:pPr marL="0" marR="0" lvl="0" indent="0" algn="l" rtl="0">
                        <a:spcBef>
                          <a:spcPts val="0"/>
                        </a:spcBef>
                        <a:spcAft>
                          <a:spcPts val="0"/>
                        </a:spcAft>
                        <a:buNone/>
                      </a:pPr>
                      <a:r>
                        <a:rPr lang="es-MX" sz="1400" b="1" i="1" dirty="0"/>
                        <a:t>Se  propone lograr el propósitos  al término de un año por cuestiones de planeación.</a:t>
                      </a:r>
                      <a:endParaRPr sz="1400" b="1" i="1" dirty="0"/>
                    </a:p>
                  </a:txBody>
                  <a:tcPr marL="91450" marR="91450" marT="45725" marB="45725"/>
                </a:tc>
                <a:extLst>
                  <a:ext uri="{0D108BD9-81ED-4DB2-BD59-A6C34878D82A}">
                    <a16:rowId xmlns:a16="http://schemas.microsoft.com/office/drawing/2014/main" val="10002"/>
                  </a:ext>
                </a:extLst>
              </a:tr>
              <a:tr h="203200">
                <a:tc>
                  <a:txBody>
                    <a:bodyPr/>
                    <a:lstStyle/>
                    <a:p>
                      <a:pPr marL="0" marR="0" lvl="0" indent="0" algn="ctr" rtl="0">
                        <a:spcBef>
                          <a:spcPts val="0"/>
                        </a:spcBef>
                        <a:spcAft>
                          <a:spcPts val="0"/>
                        </a:spcAft>
                        <a:buNone/>
                      </a:pPr>
                      <a:endParaRPr sz="1600" b="1" i="1" dirty="0">
                        <a:solidFill>
                          <a:schemeClr val="tx1"/>
                        </a:solidFill>
                      </a:endParaRPr>
                    </a:p>
                    <a:p>
                      <a:pPr marL="0" marR="0" lvl="0" indent="0" algn="ctr" rtl="0">
                        <a:spcBef>
                          <a:spcPts val="0"/>
                        </a:spcBef>
                        <a:spcAft>
                          <a:spcPts val="0"/>
                        </a:spcAft>
                        <a:buNone/>
                      </a:pPr>
                      <a:r>
                        <a:rPr lang="es-MX" sz="1600" b="1" i="1" dirty="0">
                          <a:solidFill>
                            <a:schemeClr val="tx1"/>
                          </a:solidFill>
                        </a:rPr>
                        <a:t>COMPONENTE</a:t>
                      </a:r>
                      <a:endParaRPr dirty="0">
                        <a:solidFill>
                          <a:schemeClr val="tx1"/>
                        </a:solidFill>
                      </a:endParaRPr>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i="1" dirty="0"/>
                        <a:t>Semestral</a:t>
                      </a:r>
                      <a:endParaRPr dirty="0"/>
                    </a:p>
                  </a:txBody>
                  <a:tcPr marL="91450" marR="91450" marT="45725" marB="45725"/>
                </a:tc>
                <a:tc>
                  <a:txBody>
                    <a:bodyPr/>
                    <a:lstStyle/>
                    <a:p>
                      <a:pPr marL="0" marR="0" lvl="0" indent="0" algn="l" rtl="0">
                        <a:spcBef>
                          <a:spcPts val="0"/>
                        </a:spcBef>
                        <a:spcAft>
                          <a:spcPts val="0"/>
                        </a:spcAft>
                        <a:buNone/>
                      </a:pPr>
                      <a:r>
                        <a:rPr lang="es-MX" sz="1400" b="1" i="1" dirty="0"/>
                        <a:t>Dado que requieres de ciertas actividades  para su entrega se proponen medir cada seis meses.</a:t>
                      </a:r>
                      <a:endParaRPr sz="1400" b="1" i="1"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endParaRPr sz="1600" b="1" i="1" dirty="0">
                        <a:solidFill>
                          <a:schemeClr val="tx1"/>
                        </a:solidFill>
                      </a:endParaRPr>
                    </a:p>
                    <a:p>
                      <a:pPr marL="0" marR="0" lvl="0" indent="0" algn="ctr" rtl="0">
                        <a:spcBef>
                          <a:spcPts val="0"/>
                        </a:spcBef>
                        <a:spcAft>
                          <a:spcPts val="0"/>
                        </a:spcAft>
                        <a:buNone/>
                      </a:pPr>
                      <a:r>
                        <a:rPr lang="es-MX" sz="1600" b="1" i="1" dirty="0">
                          <a:solidFill>
                            <a:schemeClr val="tx1"/>
                          </a:solidFill>
                        </a:rPr>
                        <a:t>ACTIVIDADES</a:t>
                      </a:r>
                      <a:endParaRPr dirty="0">
                        <a:solidFill>
                          <a:schemeClr val="tx1"/>
                        </a:solidFill>
                      </a:endParaRPr>
                    </a:p>
                  </a:txBody>
                  <a:tcPr marL="91450" marR="91450" marT="45725" marB="45725">
                    <a:solidFill>
                      <a:schemeClr val="tx2">
                        <a:lumMod val="20000"/>
                        <a:lumOff val="80000"/>
                      </a:schemeClr>
                    </a:solidFill>
                  </a:tcPr>
                </a:tc>
                <a:tc>
                  <a:txBody>
                    <a:bodyPr/>
                    <a:lstStyle/>
                    <a:p>
                      <a:pPr marL="0" marR="0" lvl="0" indent="0" algn="ctr" rtl="0">
                        <a:spcBef>
                          <a:spcPts val="0"/>
                        </a:spcBef>
                        <a:spcAft>
                          <a:spcPts val="0"/>
                        </a:spcAft>
                        <a:buNone/>
                      </a:pPr>
                      <a:r>
                        <a:rPr lang="es-MX" sz="1600" b="1" i="1" dirty="0"/>
                        <a:t>Trimestral</a:t>
                      </a:r>
                      <a:endParaRPr dirty="0"/>
                    </a:p>
                  </a:txBody>
                  <a:tcPr marL="91450" marR="91450" marT="45725" marB="45725"/>
                </a:tc>
                <a:tc>
                  <a:txBody>
                    <a:bodyPr/>
                    <a:lstStyle/>
                    <a:p>
                      <a:pPr marL="0" marR="0" lvl="0" indent="0" algn="l" rtl="0">
                        <a:spcBef>
                          <a:spcPts val="0"/>
                        </a:spcBef>
                        <a:spcAft>
                          <a:spcPts val="0"/>
                        </a:spcAft>
                        <a:buNone/>
                      </a:pPr>
                      <a:r>
                        <a:rPr lang="es-MX" sz="1400" b="1" i="1" dirty="0"/>
                        <a:t>Se deben medir  con mayor frecuencias ya que hablan sobre actividades cotidianas y especificas.</a:t>
                      </a:r>
                      <a:endParaRPr sz="1400" b="1" i="1" dirty="0"/>
                    </a:p>
                  </a:txBody>
                  <a:tcPr marL="91450" marR="91450" marT="45725" marB="45725"/>
                </a:tc>
                <a:extLst>
                  <a:ext uri="{0D108BD9-81ED-4DB2-BD59-A6C34878D82A}">
                    <a16:rowId xmlns:a16="http://schemas.microsoft.com/office/drawing/2014/main" val="10004"/>
                  </a:ext>
                </a:extLst>
              </a:tr>
            </a:tbl>
          </a:graphicData>
        </a:graphic>
      </p:graphicFrame>
      <p:sp>
        <p:nvSpPr>
          <p:cNvPr id="7" name="Google Shape;425;p29">
            <a:extLst>
              <a:ext uri="{FF2B5EF4-FFF2-40B4-BE49-F238E27FC236}">
                <a16:creationId xmlns:a16="http://schemas.microsoft.com/office/drawing/2014/main" id="{940D8E8B-646E-5BE4-5924-2C4B5A93B59E}"/>
              </a:ext>
            </a:extLst>
          </p:cNvPr>
          <p:cNvSpPr/>
          <p:nvPr/>
        </p:nvSpPr>
        <p:spPr>
          <a:xfrm>
            <a:off x="506756" y="1969676"/>
            <a:ext cx="8169699"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Anotar el periodo en el cual se calcula la variable del indicador, es decir, cada qué tiempo se tiene resultados de esta variable. </a:t>
            </a:r>
            <a:r>
              <a:rPr lang="es-MX" sz="1400" b="1" i="1" dirty="0">
                <a:solidFill>
                  <a:schemeClr val="dk1"/>
                </a:solidFill>
                <a:latin typeface="Arial"/>
                <a:ea typeface="Arial"/>
                <a:cs typeface="Arial"/>
                <a:sym typeface="Arial"/>
              </a:rPr>
              <a:t>Ejemplo: bianual, anual, semestral, trimestral, mensual, etc</a:t>
            </a:r>
            <a:r>
              <a:rPr lang="es-MX" sz="1400" dirty="0">
                <a:solidFill>
                  <a:schemeClr val="dk1"/>
                </a:solidFill>
                <a:latin typeface="Arial"/>
                <a:ea typeface="Arial"/>
                <a:cs typeface="Arial"/>
                <a:sym typeface="Arial"/>
              </a:rPr>
              <a:t>. 	</a:t>
            </a:r>
            <a:endParaRPr dirty="0"/>
          </a:p>
        </p:txBody>
      </p:sp>
      <p:sp>
        <p:nvSpPr>
          <p:cNvPr id="8" name="Google Shape;424;p29">
            <a:extLst>
              <a:ext uri="{FF2B5EF4-FFF2-40B4-BE49-F238E27FC236}">
                <a16:creationId xmlns:a16="http://schemas.microsoft.com/office/drawing/2014/main" id="{987F9CC1-4269-31ED-20BD-B7BFB61B53E2}"/>
              </a:ext>
            </a:extLst>
          </p:cNvPr>
          <p:cNvSpPr/>
          <p:nvPr/>
        </p:nvSpPr>
        <p:spPr>
          <a:xfrm>
            <a:off x="501341" y="1484784"/>
            <a:ext cx="82744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dirty="0">
                <a:solidFill>
                  <a:schemeClr val="dk1"/>
                </a:solidFill>
                <a:latin typeface="Arial"/>
                <a:ea typeface="Arial"/>
                <a:cs typeface="Arial"/>
                <a:sym typeface="Arial"/>
              </a:rPr>
              <a:t>Hace referencia a la </a:t>
            </a:r>
            <a:r>
              <a:rPr lang="es-MX" sz="1400" b="1" dirty="0">
                <a:solidFill>
                  <a:schemeClr val="dk1"/>
                </a:solidFill>
                <a:latin typeface="Arial"/>
                <a:ea typeface="Arial"/>
                <a:cs typeface="Arial"/>
                <a:sym typeface="Arial"/>
              </a:rPr>
              <a:t>periodicidad en el tiempo con que se realiza la medición del indicador </a:t>
            </a:r>
            <a:r>
              <a:rPr lang="es-MX" sz="1400" dirty="0">
                <a:solidFill>
                  <a:schemeClr val="dk1"/>
                </a:solidFill>
                <a:latin typeface="Arial"/>
                <a:ea typeface="Arial"/>
                <a:cs typeface="Arial"/>
                <a:sym typeface="Arial"/>
              </a:rPr>
              <a:t>(periodo entre mediciones) 	</a:t>
            </a:r>
            <a:endParaRPr dirty="0"/>
          </a:p>
        </p:txBody>
      </p:sp>
      <p:sp>
        <p:nvSpPr>
          <p:cNvPr id="9" name="Google Shape;422;p29">
            <a:extLst>
              <a:ext uri="{FF2B5EF4-FFF2-40B4-BE49-F238E27FC236}">
                <a16:creationId xmlns:a16="http://schemas.microsoft.com/office/drawing/2014/main" id="{B4481202-2400-2A89-F484-A6A44E194470}"/>
              </a:ext>
            </a:extLst>
          </p:cNvPr>
          <p:cNvSpPr/>
          <p:nvPr/>
        </p:nvSpPr>
        <p:spPr>
          <a:xfrm>
            <a:off x="611560" y="971146"/>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i="1" dirty="0">
                <a:solidFill>
                  <a:schemeClr val="dk1"/>
                </a:solidFill>
                <a:latin typeface="Arial"/>
                <a:ea typeface="Arial"/>
                <a:cs typeface="Arial"/>
                <a:sym typeface="Arial"/>
              </a:rPr>
              <a:t>FRECUENCIA DE LA MEDICIÓN</a:t>
            </a:r>
            <a:endParaRPr dirty="0"/>
          </a:p>
        </p:txBody>
      </p:sp>
      <p:sp>
        <p:nvSpPr>
          <p:cNvPr id="10" name="Google Shape;421;p29">
            <a:extLst>
              <a:ext uri="{FF2B5EF4-FFF2-40B4-BE49-F238E27FC236}">
                <a16:creationId xmlns:a16="http://schemas.microsoft.com/office/drawing/2014/main" id="{14384BDE-4253-44DC-892A-E5CBC741C745}"/>
              </a:ext>
            </a:extLst>
          </p:cNvPr>
          <p:cNvSpPr txBox="1"/>
          <p:nvPr/>
        </p:nvSpPr>
        <p:spPr>
          <a:xfrm>
            <a:off x="2411760" y="786190"/>
            <a:ext cx="496855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Elementos de los indicadores </a:t>
            </a:r>
            <a:endParaRPr dirty="0"/>
          </a:p>
        </p:txBody>
      </p:sp>
      <p:sp>
        <p:nvSpPr>
          <p:cNvPr id="11" name="Título 3">
            <a:extLst>
              <a:ext uri="{FF2B5EF4-FFF2-40B4-BE49-F238E27FC236}">
                <a16:creationId xmlns:a16="http://schemas.microsoft.com/office/drawing/2014/main" id="{C153956D-C42F-8504-29A0-12FB1215CD07}"/>
              </a:ext>
            </a:extLst>
          </p:cNvPr>
          <p:cNvSpPr txBox="1">
            <a:spLocks/>
          </p:cNvSpPr>
          <p:nvPr/>
        </p:nvSpPr>
        <p:spPr>
          <a:xfrm>
            <a:off x="1259632" y="65024"/>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4040079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F363B-2CAC-D94E-085C-80213D80BDE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9F68A86-71BE-0046-124F-AC096E239BED}"/>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F56CF48C-5839-97D2-48C9-E8CA4D7B0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8875058" cy="6858000"/>
          </a:xfrm>
          <a:prstGeom prst="rect">
            <a:avLst/>
          </a:prstGeom>
        </p:spPr>
      </p:pic>
      <p:sp>
        <p:nvSpPr>
          <p:cNvPr id="3" name="Google Shape;433;p30">
            <a:extLst>
              <a:ext uri="{FF2B5EF4-FFF2-40B4-BE49-F238E27FC236}">
                <a16:creationId xmlns:a16="http://schemas.microsoft.com/office/drawing/2014/main" id="{F9EBF2C3-BE18-C073-0EF1-BD5ECDB2DF51}"/>
              </a:ext>
            </a:extLst>
          </p:cNvPr>
          <p:cNvSpPr/>
          <p:nvPr/>
        </p:nvSpPr>
        <p:spPr>
          <a:xfrm>
            <a:off x="445531" y="1304764"/>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LINEA BASE</a:t>
            </a:r>
            <a:endParaRPr dirty="0"/>
          </a:p>
        </p:txBody>
      </p:sp>
      <p:sp>
        <p:nvSpPr>
          <p:cNvPr id="5" name="Google Shape;434;p30">
            <a:extLst>
              <a:ext uri="{FF2B5EF4-FFF2-40B4-BE49-F238E27FC236}">
                <a16:creationId xmlns:a16="http://schemas.microsoft.com/office/drawing/2014/main" id="{E560F415-9362-54A1-6E79-CAD5B5F5722E}"/>
              </a:ext>
            </a:extLst>
          </p:cNvPr>
          <p:cNvSpPr/>
          <p:nvPr/>
        </p:nvSpPr>
        <p:spPr>
          <a:xfrm>
            <a:off x="476502" y="1825660"/>
            <a:ext cx="7983929"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Es el valor del indicador que se establece como punto de partida para evaluarlo y darle seguimiento. </a:t>
            </a:r>
            <a:endParaRPr dirty="0"/>
          </a:p>
        </p:txBody>
      </p:sp>
      <p:sp>
        <p:nvSpPr>
          <p:cNvPr id="6" name="Google Shape;437;p30">
            <a:extLst>
              <a:ext uri="{FF2B5EF4-FFF2-40B4-BE49-F238E27FC236}">
                <a16:creationId xmlns:a16="http://schemas.microsoft.com/office/drawing/2014/main" id="{5507AB24-4A02-0377-A6BA-5DDECE4D68F3}"/>
              </a:ext>
            </a:extLst>
          </p:cNvPr>
          <p:cNvSpPr/>
          <p:nvPr/>
        </p:nvSpPr>
        <p:spPr>
          <a:xfrm>
            <a:off x="498622" y="2330296"/>
            <a:ext cx="8249842"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Es </a:t>
            </a:r>
            <a:r>
              <a:rPr lang="es-MX" sz="1400" b="1" dirty="0">
                <a:solidFill>
                  <a:schemeClr val="dk1"/>
                </a:solidFill>
                <a:latin typeface="Arial"/>
                <a:ea typeface="Arial"/>
                <a:cs typeface="Arial"/>
                <a:sym typeface="Arial"/>
              </a:rPr>
              <a:t>obligatorio para todos los indicadores</a:t>
            </a:r>
            <a:r>
              <a:rPr lang="es-MX" sz="1400" dirty="0">
                <a:solidFill>
                  <a:schemeClr val="dk1"/>
                </a:solidFill>
                <a:latin typeface="Arial"/>
                <a:ea typeface="Arial"/>
                <a:cs typeface="Arial"/>
                <a:sym typeface="Arial"/>
              </a:rPr>
              <a:t>. En caso de que el indicador sea de nueva creación y no pueda establecerse la línea base, se tomará como línea base el primer resultado alcanzado en el ejercicio fiscal en curso (anual) con el que se cuente.</a:t>
            </a:r>
            <a:endParaRPr dirty="0"/>
          </a:p>
        </p:txBody>
      </p:sp>
      <p:sp>
        <p:nvSpPr>
          <p:cNvPr id="7" name="Google Shape;436;p30">
            <a:extLst>
              <a:ext uri="{FF2B5EF4-FFF2-40B4-BE49-F238E27FC236}">
                <a16:creationId xmlns:a16="http://schemas.microsoft.com/office/drawing/2014/main" id="{81C5B9A9-75A2-2E5E-D292-1B2EE0C016F4}"/>
              </a:ext>
            </a:extLst>
          </p:cNvPr>
          <p:cNvSpPr/>
          <p:nvPr/>
        </p:nvSpPr>
        <p:spPr>
          <a:xfrm>
            <a:off x="476502" y="3320988"/>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METAS</a:t>
            </a:r>
            <a:endParaRPr dirty="0"/>
          </a:p>
        </p:txBody>
      </p:sp>
      <p:sp>
        <p:nvSpPr>
          <p:cNvPr id="8" name="Google Shape;435;p30">
            <a:extLst>
              <a:ext uri="{FF2B5EF4-FFF2-40B4-BE49-F238E27FC236}">
                <a16:creationId xmlns:a16="http://schemas.microsoft.com/office/drawing/2014/main" id="{D6EA33F1-6497-81B3-5279-140BA3FC01DA}"/>
              </a:ext>
            </a:extLst>
          </p:cNvPr>
          <p:cNvSpPr/>
          <p:nvPr/>
        </p:nvSpPr>
        <p:spPr>
          <a:xfrm>
            <a:off x="445531" y="3913892"/>
            <a:ext cx="8335417"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Permiten establecer límites o niveles máximos de logro y comunican el nivel de desempeño esperado por la organización permitiendo enfocarla hacia la mejora. </a:t>
            </a:r>
            <a:endParaRPr dirty="0"/>
          </a:p>
        </p:txBody>
      </p:sp>
      <p:sp>
        <p:nvSpPr>
          <p:cNvPr id="9" name="Google Shape;438;p30">
            <a:extLst>
              <a:ext uri="{FF2B5EF4-FFF2-40B4-BE49-F238E27FC236}">
                <a16:creationId xmlns:a16="http://schemas.microsoft.com/office/drawing/2014/main" id="{84E7A13B-1995-62B8-2CBB-AD8E9DAA0EE0}"/>
              </a:ext>
            </a:extLst>
          </p:cNvPr>
          <p:cNvSpPr/>
          <p:nvPr/>
        </p:nvSpPr>
        <p:spPr>
          <a:xfrm>
            <a:off x="460374" y="4689140"/>
            <a:ext cx="2459621" cy="396044"/>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i="1" dirty="0">
                <a:solidFill>
                  <a:schemeClr val="dk1"/>
                </a:solidFill>
                <a:latin typeface="Arial"/>
                <a:ea typeface="Arial"/>
                <a:cs typeface="Arial"/>
                <a:sym typeface="Arial"/>
              </a:rPr>
              <a:t>NÚMERO ABSOLUTO / RELATIVO</a:t>
            </a:r>
            <a:endParaRPr dirty="0"/>
          </a:p>
        </p:txBody>
      </p:sp>
      <p:sp>
        <p:nvSpPr>
          <p:cNvPr id="10" name="Google Shape;439;p30">
            <a:extLst>
              <a:ext uri="{FF2B5EF4-FFF2-40B4-BE49-F238E27FC236}">
                <a16:creationId xmlns:a16="http://schemas.microsoft.com/office/drawing/2014/main" id="{3E3FE42D-0189-34CB-9B49-46136A0330EC}"/>
              </a:ext>
            </a:extLst>
          </p:cNvPr>
          <p:cNvSpPr/>
          <p:nvPr/>
        </p:nvSpPr>
        <p:spPr>
          <a:xfrm>
            <a:off x="428019" y="5210036"/>
            <a:ext cx="8286248"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El valor absoluto, es la cantidad expresada en una </a:t>
            </a:r>
            <a:r>
              <a:rPr lang="es-MX" sz="1400" b="1" dirty="0">
                <a:solidFill>
                  <a:schemeClr val="dk1"/>
                </a:solidFill>
                <a:latin typeface="Arial"/>
                <a:ea typeface="Arial"/>
                <a:cs typeface="Arial"/>
                <a:sym typeface="Arial"/>
              </a:rPr>
              <a:t>Magnitud Numérica</a:t>
            </a:r>
            <a:r>
              <a:rPr lang="es-MX" sz="1400" dirty="0">
                <a:solidFill>
                  <a:schemeClr val="dk1"/>
                </a:solidFill>
                <a:latin typeface="Arial"/>
                <a:ea typeface="Arial"/>
                <a:cs typeface="Arial"/>
                <a:sym typeface="Arial"/>
              </a:rPr>
              <a:t> de la cifra sin importar si su signo es positivo o negativo. </a:t>
            </a:r>
            <a:endParaRPr dirty="0"/>
          </a:p>
        </p:txBody>
      </p:sp>
      <p:sp>
        <p:nvSpPr>
          <p:cNvPr id="11" name="Google Shape;440;p30">
            <a:extLst>
              <a:ext uri="{FF2B5EF4-FFF2-40B4-BE49-F238E27FC236}">
                <a16:creationId xmlns:a16="http://schemas.microsoft.com/office/drawing/2014/main" id="{7403435A-AF78-6A61-24BA-B6316D59A452}"/>
              </a:ext>
            </a:extLst>
          </p:cNvPr>
          <p:cNvSpPr/>
          <p:nvPr/>
        </p:nvSpPr>
        <p:spPr>
          <a:xfrm>
            <a:off x="525713" y="5779179"/>
            <a:ext cx="8286248"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dirty="0">
                <a:solidFill>
                  <a:schemeClr val="dk1"/>
                </a:solidFill>
                <a:latin typeface="Arial"/>
                <a:ea typeface="Arial"/>
                <a:cs typeface="Arial"/>
                <a:sym typeface="Arial"/>
              </a:rPr>
              <a:t>El valor relativo representa el cumplimiento de la meta/avance acumulado en términos porcentuales.</a:t>
            </a:r>
            <a:endParaRPr dirty="0"/>
          </a:p>
        </p:txBody>
      </p:sp>
      <p:sp>
        <p:nvSpPr>
          <p:cNvPr id="12" name="Título 3">
            <a:extLst>
              <a:ext uri="{FF2B5EF4-FFF2-40B4-BE49-F238E27FC236}">
                <a16:creationId xmlns:a16="http://schemas.microsoft.com/office/drawing/2014/main" id="{616B49C3-9053-3FE2-DAE6-9BEDBFFD3548}"/>
              </a:ext>
            </a:extLst>
          </p:cNvPr>
          <p:cNvSpPr txBox="1">
            <a:spLocks/>
          </p:cNvSpPr>
          <p:nvPr/>
        </p:nvSpPr>
        <p:spPr>
          <a:xfrm>
            <a:off x="1259632" y="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
        <p:nvSpPr>
          <p:cNvPr id="13" name="Google Shape;431;p30">
            <a:extLst>
              <a:ext uri="{FF2B5EF4-FFF2-40B4-BE49-F238E27FC236}">
                <a16:creationId xmlns:a16="http://schemas.microsoft.com/office/drawing/2014/main" id="{01D486AA-5ABA-434B-1039-8F88F159222F}"/>
              </a:ext>
            </a:extLst>
          </p:cNvPr>
          <p:cNvSpPr txBox="1"/>
          <p:nvPr/>
        </p:nvSpPr>
        <p:spPr>
          <a:xfrm>
            <a:off x="2267744" y="858198"/>
            <a:ext cx="496855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Elementos de los indicadores </a:t>
            </a:r>
            <a:endParaRPr dirty="0"/>
          </a:p>
        </p:txBody>
      </p:sp>
    </p:spTree>
    <p:extLst>
      <p:ext uri="{BB962C8B-B14F-4D97-AF65-F5344CB8AC3E}">
        <p14:creationId xmlns:p14="http://schemas.microsoft.com/office/powerpoint/2010/main" val="427615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2AE9-399A-9694-4559-31E929AA74A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352663-5B5F-F21D-BCF4-B9052811B079}"/>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8F145FCD-C25C-9506-57AC-268263D77B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86600"/>
          </a:xfrm>
          <a:prstGeom prst="rect">
            <a:avLst/>
          </a:prstGeom>
        </p:spPr>
      </p:pic>
      <p:sp>
        <p:nvSpPr>
          <p:cNvPr id="3" name="Google Shape;449;p31">
            <a:extLst>
              <a:ext uri="{FF2B5EF4-FFF2-40B4-BE49-F238E27FC236}">
                <a16:creationId xmlns:a16="http://schemas.microsoft.com/office/drawing/2014/main" id="{E4481CFA-CF79-9BAF-F24E-FA22DE2FE444}"/>
              </a:ext>
            </a:extLst>
          </p:cNvPr>
          <p:cNvSpPr/>
          <p:nvPr/>
        </p:nvSpPr>
        <p:spPr>
          <a:xfrm>
            <a:off x="3131840" y="1988840"/>
            <a:ext cx="5389392" cy="37856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s-MX" sz="1600" b="1" dirty="0">
                <a:solidFill>
                  <a:schemeClr val="dk1"/>
                </a:solidFill>
                <a:latin typeface="Arial"/>
                <a:ea typeface="Arial"/>
                <a:cs typeface="Arial"/>
                <a:sym typeface="Arial"/>
              </a:rPr>
              <a:t> </a:t>
            </a:r>
            <a:r>
              <a:rPr lang="es-MX" sz="1600" b="1" dirty="0">
                <a:solidFill>
                  <a:srgbClr val="00B050"/>
                </a:solidFill>
                <a:latin typeface="Arial"/>
                <a:ea typeface="Arial"/>
                <a:cs typeface="Arial"/>
                <a:sym typeface="Arial"/>
              </a:rPr>
              <a:t>Aceptable (verde): </a:t>
            </a:r>
            <a:r>
              <a:rPr lang="es-MX" sz="1600" dirty="0">
                <a:solidFill>
                  <a:schemeClr val="dk1"/>
                </a:solidFill>
                <a:latin typeface="Arial"/>
                <a:ea typeface="Arial"/>
                <a:cs typeface="Arial"/>
                <a:sym typeface="Arial"/>
              </a:rPr>
              <a:t>el valor alcanzado del indicador se encuentra en un rango por encima o por debajo de la meta programada, pero se mantiene dentro del rango establecido. (Cumplimiento entre 80 y 100%).</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285750" marR="0" lvl="0" indent="-285750" algn="l" rtl="0">
              <a:spcBef>
                <a:spcPts val="0"/>
              </a:spcBef>
              <a:spcAft>
                <a:spcPts val="0"/>
              </a:spcAft>
              <a:buClr>
                <a:srgbClr val="FFC000"/>
              </a:buClr>
              <a:buSzPts val="1600"/>
              <a:buFont typeface="Arial"/>
              <a:buChar char="•"/>
            </a:pPr>
            <a:r>
              <a:rPr lang="es-MX" sz="1600" b="1" dirty="0">
                <a:solidFill>
                  <a:srgbClr val="FFC000"/>
                </a:solidFill>
                <a:latin typeface="Arial"/>
                <a:ea typeface="Arial"/>
                <a:cs typeface="Arial"/>
                <a:sym typeface="Arial"/>
              </a:rPr>
              <a:t>Con riesgo (amarillo</a:t>
            </a:r>
            <a:r>
              <a:rPr lang="es-MX" sz="1600" dirty="0">
                <a:solidFill>
                  <a:srgbClr val="FFC000"/>
                </a:solidFill>
                <a:latin typeface="Arial"/>
                <a:ea typeface="Arial"/>
                <a:cs typeface="Arial"/>
                <a:sym typeface="Arial"/>
              </a:rPr>
              <a:t>): </a:t>
            </a:r>
            <a:r>
              <a:rPr lang="es-MX" sz="1600" dirty="0">
                <a:solidFill>
                  <a:schemeClr val="dk1"/>
                </a:solidFill>
                <a:latin typeface="Arial"/>
                <a:ea typeface="Arial"/>
                <a:cs typeface="Arial"/>
                <a:sym typeface="Arial"/>
              </a:rPr>
              <a:t>el valor alcanzado del indicador es menor que la meta programada pero se mantiene dentro del rango establecido. (Cumplimiento del </a:t>
            </a:r>
            <a:r>
              <a:rPr lang="es-MX" sz="1600" dirty="0">
                <a:solidFill>
                  <a:schemeClr val="dk1"/>
                </a:solidFill>
              </a:rPr>
              <a:t>6</a:t>
            </a:r>
            <a:r>
              <a:rPr lang="es-MX" sz="1600" dirty="0">
                <a:solidFill>
                  <a:schemeClr val="dk1"/>
                </a:solidFill>
                <a:latin typeface="Arial"/>
                <a:ea typeface="Arial"/>
                <a:cs typeface="Arial"/>
                <a:sym typeface="Arial"/>
              </a:rPr>
              <a:t>0 al 79%).</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endParaRPr>
          </a:p>
          <a:p>
            <a:pPr marL="285750" marR="0" lvl="0" indent="-184150" algn="l" rtl="0">
              <a:spcBef>
                <a:spcPts val="0"/>
              </a:spcBef>
              <a:spcAft>
                <a:spcPts val="0"/>
              </a:spcAft>
              <a:buClr>
                <a:schemeClr val="dk1"/>
              </a:buClr>
              <a:buSzPts val="1600"/>
              <a:buFont typeface="Arial"/>
              <a:buNone/>
            </a:pPr>
            <a:endParaRPr sz="1600" dirty="0">
              <a:solidFill>
                <a:schemeClr val="dk1"/>
              </a:solidFill>
            </a:endParaRPr>
          </a:p>
          <a:p>
            <a:pPr marL="285750" marR="0" lvl="0" indent="-285750" algn="l" rtl="0">
              <a:spcBef>
                <a:spcPts val="0"/>
              </a:spcBef>
              <a:spcAft>
                <a:spcPts val="0"/>
              </a:spcAft>
              <a:buClr>
                <a:srgbClr val="FF3300"/>
              </a:buClr>
              <a:buSzPts val="1600"/>
              <a:buFont typeface="Arial"/>
              <a:buChar char="•"/>
            </a:pPr>
            <a:r>
              <a:rPr lang="es-MX" sz="1600" b="1" dirty="0">
                <a:solidFill>
                  <a:srgbClr val="FF3300"/>
                </a:solidFill>
                <a:latin typeface="Arial"/>
                <a:ea typeface="Arial"/>
                <a:cs typeface="Arial"/>
                <a:sym typeface="Arial"/>
              </a:rPr>
              <a:t>Crítico (rojo): </a:t>
            </a:r>
            <a:r>
              <a:rPr lang="es-MX" sz="1600" dirty="0">
                <a:solidFill>
                  <a:schemeClr val="dk1"/>
                </a:solidFill>
                <a:latin typeface="Arial"/>
                <a:ea typeface="Arial"/>
                <a:cs typeface="Arial"/>
                <a:sym typeface="Arial"/>
              </a:rPr>
              <a:t>el valor alcanzado del indicador está muy por debajo de la meta programada, de conformidad con los rangos establecidos. (Cumplimiento menor al </a:t>
            </a:r>
            <a:r>
              <a:rPr lang="es-MX" sz="1600" dirty="0">
                <a:solidFill>
                  <a:schemeClr val="dk1"/>
                </a:solidFill>
              </a:rPr>
              <a:t>6</a:t>
            </a:r>
            <a:r>
              <a:rPr lang="es-MX" sz="1600" dirty="0">
                <a:solidFill>
                  <a:schemeClr val="dk1"/>
                </a:solidFill>
                <a:latin typeface="Arial"/>
                <a:ea typeface="Arial"/>
                <a:cs typeface="Arial"/>
                <a:sym typeface="Arial"/>
              </a:rPr>
              <a:t>0%).</a:t>
            </a:r>
            <a:endParaRPr dirty="0"/>
          </a:p>
        </p:txBody>
      </p:sp>
      <p:sp>
        <p:nvSpPr>
          <p:cNvPr id="5" name="Google Shape;450;p31">
            <a:extLst>
              <a:ext uri="{FF2B5EF4-FFF2-40B4-BE49-F238E27FC236}">
                <a16:creationId xmlns:a16="http://schemas.microsoft.com/office/drawing/2014/main" id="{9FCFD829-1DD7-7087-54E9-4BB08D8B76DE}"/>
              </a:ext>
            </a:extLst>
          </p:cNvPr>
          <p:cNvSpPr/>
          <p:nvPr/>
        </p:nvSpPr>
        <p:spPr>
          <a:xfrm>
            <a:off x="1619672" y="1988841"/>
            <a:ext cx="1169007" cy="3672408"/>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6" name="Google Shape;451;p31">
            <a:extLst>
              <a:ext uri="{FF2B5EF4-FFF2-40B4-BE49-F238E27FC236}">
                <a16:creationId xmlns:a16="http://schemas.microsoft.com/office/drawing/2014/main" id="{BF0D0E54-AF87-7C79-6D61-EBD0DA18EBA9}"/>
              </a:ext>
            </a:extLst>
          </p:cNvPr>
          <p:cNvSpPr/>
          <p:nvPr/>
        </p:nvSpPr>
        <p:spPr>
          <a:xfrm>
            <a:off x="1807809" y="2293612"/>
            <a:ext cx="787174" cy="695637"/>
          </a:xfrm>
          <a:prstGeom prst="flowChartConnector">
            <a:avLst/>
          </a:prstGeom>
          <a:solidFill>
            <a:srgbClr val="33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7" name="Google Shape;452;p31">
            <a:extLst>
              <a:ext uri="{FF2B5EF4-FFF2-40B4-BE49-F238E27FC236}">
                <a16:creationId xmlns:a16="http://schemas.microsoft.com/office/drawing/2014/main" id="{7DD67A14-45C6-4669-DCB5-FC641FF86F74}"/>
              </a:ext>
            </a:extLst>
          </p:cNvPr>
          <p:cNvSpPr/>
          <p:nvPr/>
        </p:nvSpPr>
        <p:spPr>
          <a:xfrm>
            <a:off x="1807809" y="3438036"/>
            <a:ext cx="787174" cy="695637"/>
          </a:xfrm>
          <a:prstGeom prst="flowChartConnector">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8" name="Google Shape;453;p31">
            <a:extLst>
              <a:ext uri="{FF2B5EF4-FFF2-40B4-BE49-F238E27FC236}">
                <a16:creationId xmlns:a16="http://schemas.microsoft.com/office/drawing/2014/main" id="{74D76BF7-57AF-4598-9E34-CDEB6EF4B8A6}"/>
              </a:ext>
            </a:extLst>
          </p:cNvPr>
          <p:cNvSpPr/>
          <p:nvPr/>
        </p:nvSpPr>
        <p:spPr>
          <a:xfrm>
            <a:off x="1835696" y="4685295"/>
            <a:ext cx="787174" cy="695636"/>
          </a:xfrm>
          <a:prstGeom prst="flowChartConnector">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9" name="Google Shape;448;p31">
            <a:extLst>
              <a:ext uri="{FF2B5EF4-FFF2-40B4-BE49-F238E27FC236}">
                <a16:creationId xmlns:a16="http://schemas.microsoft.com/office/drawing/2014/main" id="{2D53F95E-1C70-DCA8-B53D-B961A23B4221}"/>
              </a:ext>
            </a:extLst>
          </p:cNvPr>
          <p:cNvSpPr/>
          <p:nvPr/>
        </p:nvSpPr>
        <p:spPr>
          <a:xfrm>
            <a:off x="415239" y="1375704"/>
            <a:ext cx="83135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Arial"/>
                <a:ea typeface="Arial"/>
                <a:cs typeface="Arial"/>
                <a:sym typeface="Arial"/>
              </a:rPr>
              <a:t>Mediante los </a:t>
            </a:r>
            <a:r>
              <a:rPr lang="es-MX" sz="1600" b="1" i="1" dirty="0">
                <a:solidFill>
                  <a:schemeClr val="dk1"/>
                </a:solidFill>
                <a:latin typeface="Arial"/>
                <a:ea typeface="Arial"/>
                <a:cs typeface="Arial"/>
                <a:sym typeface="Arial"/>
              </a:rPr>
              <a:t>Parámetros de Semaforización </a:t>
            </a:r>
            <a:r>
              <a:rPr lang="es-MX" sz="1600" dirty="0">
                <a:solidFill>
                  <a:schemeClr val="dk1"/>
                </a:solidFill>
                <a:latin typeface="Arial"/>
                <a:ea typeface="Arial"/>
                <a:cs typeface="Arial"/>
                <a:sym typeface="Arial"/>
              </a:rPr>
              <a:t>se indica cuando el comportamiento del indicador es:</a:t>
            </a:r>
            <a:endParaRPr dirty="0"/>
          </a:p>
        </p:txBody>
      </p:sp>
      <p:sp>
        <p:nvSpPr>
          <p:cNvPr id="10" name="Google Shape;447;p31">
            <a:extLst>
              <a:ext uri="{FF2B5EF4-FFF2-40B4-BE49-F238E27FC236}">
                <a16:creationId xmlns:a16="http://schemas.microsoft.com/office/drawing/2014/main" id="{B7AF7D66-B0C4-D344-38DB-623A02F3B331}"/>
              </a:ext>
            </a:extLst>
          </p:cNvPr>
          <p:cNvSpPr/>
          <p:nvPr/>
        </p:nvSpPr>
        <p:spPr>
          <a:xfrm>
            <a:off x="376796" y="876828"/>
            <a:ext cx="3369212" cy="498876"/>
          </a:xfrm>
          <a:prstGeom prst="roundRect">
            <a:avLst>
              <a:gd name="adj" fmla="val 16667"/>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SEMAFORIZACIÓN DE INDICADORES</a:t>
            </a:r>
            <a:endParaRPr dirty="0"/>
          </a:p>
        </p:txBody>
      </p:sp>
      <p:sp>
        <p:nvSpPr>
          <p:cNvPr id="13" name="Título 3">
            <a:extLst>
              <a:ext uri="{FF2B5EF4-FFF2-40B4-BE49-F238E27FC236}">
                <a16:creationId xmlns:a16="http://schemas.microsoft.com/office/drawing/2014/main" id="{A56BC714-0AE3-A3F6-0900-AC01C4CD2DA7}"/>
              </a:ext>
            </a:extLst>
          </p:cNvPr>
          <p:cNvSpPr txBox="1">
            <a:spLocks/>
          </p:cNvSpPr>
          <p:nvPr/>
        </p:nvSpPr>
        <p:spPr>
          <a:xfrm>
            <a:off x="1259632" y="0"/>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Matriz de Indicadores de Resultados (MIR)</a:t>
            </a:r>
          </a:p>
        </p:txBody>
      </p:sp>
    </p:spTree>
    <p:extLst>
      <p:ext uri="{BB962C8B-B14F-4D97-AF65-F5344CB8AC3E}">
        <p14:creationId xmlns:p14="http://schemas.microsoft.com/office/powerpoint/2010/main" val="915003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6828-72C5-C1C2-2BF1-71063AEB901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8D474F6-FE0F-7EF1-DB84-B2589DFB750C}"/>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764904DE-0F65-B4D6-C679-02B544FC6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86600"/>
          </a:xfrm>
          <a:prstGeom prst="rect">
            <a:avLst/>
          </a:prstGeom>
        </p:spPr>
      </p:pic>
      <p:graphicFrame>
        <p:nvGraphicFramePr>
          <p:cNvPr id="6" name="Objeto 5">
            <a:extLst>
              <a:ext uri="{FF2B5EF4-FFF2-40B4-BE49-F238E27FC236}">
                <a16:creationId xmlns:a16="http://schemas.microsoft.com/office/drawing/2014/main" id="{18FD7995-D562-37A3-43BC-4771DC7FD4AE}"/>
              </a:ext>
            </a:extLst>
          </p:cNvPr>
          <p:cNvGraphicFramePr>
            <a:graphicFrameLocks noChangeAspect="1"/>
          </p:cNvGraphicFramePr>
          <p:nvPr>
            <p:extLst>
              <p:ext uri="{D42A27DB-BD31-4B8C-83A1-F6EECF244321}">
                <p14:modId xmlns:p14="http://schemas.microsoft.com/office/powerpoint/2010/main" val="1002474175"/>
              </p:ext>
            </p:extLst>
          </p:nvPr>
        </p:nvGraphicFramePr>
        <p:xfrm>
          <a:off x="2771775" y="1773238"/>
          <a:ext cx="4608513" cy="3024187"/>
        </p:xfrm>
        <a:graphic>
          <a:graphicData uri="http://schemas.openxmlformats.org/presentationml/2006/ole">
            <mc:AlternateContent xmlns:mc="http://schemas.openxmlformats.org/markup-compatibility/2006">
              <mc:Choice xmlns:v="urn:schemas-microsoft-com:vml" Requires="v">
                <p:oleObj name="Worksheet" showAsIcon="1" r:id="rId3" imgW="914271" imgH="771595" progId="Excel.Sheet.8">
                  <p:link updateAutomatic="1"/>
                </p:oleObj>
              </mc:Choice>
              <mc:Fallback>
                <p:oleObj name="Worksheet" showAsIcon="1" r:id="rId3" imgW="914271" imgH="771595" progId="Excel.Sheet.8">
                  <p:link updateAutomatic="1"/>
                  <p:pic>
                    <p:nvPicPr>
                      <p:cNvPr id="0" name=""/>
                      <p:cNvPicPr/>
                      <p:nvPr/>
                    </p:nvPicPr>
                    <p:blipFill>
                      <a:blip r:embed="rId4"/>
                      <a:stretch>
                        <a:fillRect/>
                      </a:stretch>
                    </p:blipFill>
                    <p:spPr>
                      <a:xfrm>
                        <a:off x="2771775" y="1773238"/>
                        <a:ext cx="4608513" cy="3024187"/>
                      </a:xfrm>
                      <a:prstGeom prst="rect">
                        <a:avLst/>
                      </a:prstGeom>
                    </p:spPr>
                  </p:pic>
                </p:oleObj>
              </mc:Fallback>
            </mc:AlternateContent>
          </a:graphicData>
        </a:graphic>
      </p:graphicFrame>
      <p:sp>
        <p:nvSpPr>
          <p:cNvPr id="7" name="Título 3">
            <a:extLst>
              <a:ext uri="{FF2B5EF4-FFF2-40B4-BE49-F238E27FC236}">
                <a16:creationId xmlns:a16="http://schemas.microsoft.com/office/drawing/2014/main" id="{B653B19E-3525-1472-2526-8959C96684CC}"/>
              </a:ext>
            </a:extLst>
          </p:cNvPr>
          <p:cNvSpPr txBox="1">
            <a:spLocks/>
          </p:cNvSpPr>
          <p:nvPr/>
        </p:nvSpPr>
        <p:spPr>
          <a:xfrm>
            <a:off x="1259632" y="534432"/>
            <a:ext cx="3958755" cy="518304"/>
          </a:xfrm>
          <a:prstGeom prst="rect">
            <a:avLst/>
          </a:prstGeom>
          <a:solidFill>
            <a:srgbClr val="00B05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Formato Programas Presupuestario </a:t>
            </a:r>
          </a:p>
          <a:p>
            <a:r>
              <a:rPr lang="es-MX" sz="1800" b="1" dirty="0">
                <a:solidFill>
                  <a:schemeClr val="bg1"/>
                </a:solidFill>
                <a:latin typeface="Arial" panose="020B0604020202020204" pitchFamily="34" charset="0"/>
                <a:cs typeface="Arial" panose="020B0604020202020204" pitchFamily="34" charset="0"/>
              </a:rPr>
              <a:t>PP´S</a:t>
            </a:r>
          </a:p>
        </p:txBody>
      </p:sp>
    </p:spTree>
    <p:extLst>
      <p:ext uri="{BB962C8B-B14F-4D97-AF65-F5344CB8AC3E}">
        <p14:creationId xmlns:p14="http://schemas.microsoft.com/office/powerpoint/2010/main" val="3128084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7AF8-8528-6614-549B-AA74BB1C97E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FA58F1BC-4614-C08D-3633-6974D984BABE}"/>
              </a:ext>
            </a:extLst>
          </p:cNvPr>
          <p:cNvSpPr txBox="1">
            <a:spLocks/>
          </p:cNvSpPr>
          <p:nvPr/>
        </p:nvSpPr>
        <p:spPr>
          <a:xfrm>
            <a:off x="2411760" y="19041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pic>
        <p:nvPicPr>
          <p:cNvPr id="2" name="Imagen 1">
            <a:extLst>
              <a:ext uri="{FF2B5EF4-FFF2-40B4-BE49-F238E27FC236}">
                <a16:creationId xmlns:a16="http://schemas.microsoft.com/office/drawing/2014/main" id="{0F0D96E4-C80B-038C-A4A2-1035B2CC3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86600"/>
          </a:xfrm>
          <a:prstGeom prst="rect">
            <a:avLst/>
          </a:prstGeom>
        </p:spPr>
      </p:pic>
      <p:sp>
        <p:nvSpPr>
          <p:cNvPr id="3" name="Título 3">
            <a:extLst>
              <a:ext uri="{FF2B5EF4-FFF2-40B4-BE49-F238E27FC236}">
                <a16:creationId xmlns:a16="http://schemas.microsoft.com/office/drawing/2014/main" id="{625A5AED-B780-8011-BE60-E1E03E99DEF0}"/>
              </a:ext>
            </a:extLst>
          </p:cNvPr>
          <p:cNvSpPr txBox="1">
            <a:spLocks/>
          </p:cNvSpPr>
          <p:nvPr/>
        </p:nvSpPr>
        <p:spPr>
          <a:xfrm>
            <a:off x="1475656" y="828845"/>
            <a:ext cx="4320480" cy="332813"/>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1400" b="1" dirty="0">
                <a:solidFill>
                  <a:schemeClr val="bg1"/>
                </a:solidFill>
                <a:latin typeface="Arial" charset="0"/>
                <a:cs typeface="Arial" charset="0"/>
              </a:rPr>
              <a:t>Bibliografía y Consultas</a:t>
            </a:r>
          </a:p>
        </p:txBody>
      </p:sp>
      <p:sp>
        <p:nvSpPr>
          <p:cNvPr id="5" name="Google Shape;536;p41">
            <a:extLst>
              <a:ext uri="{FF2B5EF4-FFF2-40B4-BE49-F238E27FC236}">
                <a16:creationId xmlns:a16="http://schemas.microsoft.com/office/drawing/2014/main" id="{0EF6BD76-2F9F-11DA-987F-6799EB223FD9}"/>
              </a:ext>
            </a:extLst>
          </p:cNvPr>
          <p:cNvSpPr txBox="1"/>
          <p:nvPr/>
        </p:nvSpPr>
        <p:spPr>
          <a:xfrm>
            <a:off x="460375" y="1556792"/>
            <a:ext cx="8507176" cy="4185761"/>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Constitución Política de los Estados Unidos Mexicanos</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https://www.diputados.gob.mx/LeyesBiblio/pdf/CPEUM.pdf</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Ley Federal de Presupuesto y Responsabilidad Hacendaria.</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https://www.diputados.gob.mx/LeyesBiblio/pdf/LFPRH.pdf</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Lineamientos Generales para la Evaluación de los Programas de la Administración Federal</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https://www.coneval.org.mx/Evaluacion/NME/Paginas/LineamientosGenerales.aspx</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Ley General de Contabilidad Gubernamental.</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https://www.diputados.gob.mx/LeyesBiblio/pdf/LGCG_300118.pdf</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Ley Estatal de Planeación del Estado de Morelos</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https://www.hacienda.morelos.gob.mx/images/docu_planeacion/transparencia_fiscal/marco_regulatorio/LPLANEAEM19.pdf</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a:p>
            <a:pPr marL="171450" marR="0" lvl="0" indent="-171450" algn="just" rtl="0">
              <a:spcBef>
                <a:spcPts val="0"/>
              </a:spcBef>
              <a:spcAft>
                <a:spcPts val="0"/>
              </a:spcAft>
              <a:buClr>
                <a:schemeClr val="dk1"/>
              </a:buClr>
              <a:buSzPts val="1400"/>
              <a:buFont typeface="Arial"/>
              <a:buChar char="•"/>
            </a:pPr>
            <a:r>
              <a:rPr lang="es-MX" sz="1400" b="1" i="1" dirty="0">
                <a:solidFill>
                  <a:schemeClr val="dk1"/>
                </a:solidFill>
                <a:latin typeface="Arial"/>
                <a:ea typeface="Arial"/>
                <a:cs typeface="Arial"/>
                <a:sym typeface="Arial"/>
              </a:rPr>
              <a:t>Ley de Presupuesto Contabilidad y Gasto Público del Estado de Morelos.</a:t>
            </a:r>
            <a:endParaRPr dirty="0"/>
          </a:p>
          <a:p>
            <a:pPr marL="0" marR="0" lvl="0" indent="0" algn="just" rtl="0">
              <a:spcBef>
                <a:spcPts val="0"/>
              </a:spcBef>
              <a:spcAft>
                <a:spcPts val="0"/>
              </a:spcAft>
              <a:buNone/>
            </a:pPr>
            <a:r>
              <a:rPr lang="es-MX" sz="140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http://marcojuridico.morelos.gob.mx/archivos/leyes/pdf/LPGASTOPEM.pdf</a:t>
            </a:r>
            <a:endParaRPr sz="1400" dirty="0">
              <a:solidFill>
                <a:schemeClr val="dk1"/>
              </a:solidFill>
              <a:latin typeface="Arial"/>
              <a:ea typeface="Arial"/>
              <a:cs typeface="Arial"/>
              <a:sym typeface="Arial"/>
            </a:endParaRPr>
          </a:p>
          <a:p>
            <a:pPr marL="0" marR="0" lvl="0" indent="0" algn="just" rtl="0">
              <a:spcBef>
                <a:spcPts val="0"/>
              </a:spcBef>
              <a:spcAft>
                <a:spcPts val="0"/>
              </a:spcAft>
              <a:buNone/>
            </a:pP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669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835696" y="908720"/>
            <a:ext cx="6624736" cy="0"/>
          </a:xfrm>
          <a:prstGeom prst="line">
            <a:avLst/>
          </a:prstGeom>
          <a:ln>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2411760" y="980728"/>
            <a:ext cx="5040560" cy="0"/>
          </a:xfrm>
          <a:prstGeom prst="line">
            <a:avLst/>
          </a:prstGeom>
          <a:ln>
            <a:solidFill>
              <a:srgbClr val="CC9900"/>
            </a:solidFill>
          </a:ln>
        </p:spPr>
        <p:style>
          <a:lnRef idx="2">
            <a:schemeClr val="accent6"/>
          </a:lnRef>
          <a:fillRef idx="0">
            <a:schemeClr val="accent6"/>
          </a:fillRef>
          <a:effectRef idx="1">
            <a:schemeClr val="accent6"/>
          </a:effectRef>
          <a:fontRef idx="minor">
            <a:schemeClr val="tx1"/>
          </a:fontRef>
        </p:style>
      </p:cxnSp>
      <p:grpSp>
        <p:nvGrpSpPr>
          <p:cNvPr id="4" name="3 Grupo"/>
          <p:cNvGrpSpPr/>
          <p:nvPr/>
        </p:nvGrpSpPr>
        <p:grpSpPr>
          <a:xfrm>
            <a:off x="0" y="116632"/>
            <a:ext cx="8873246" cy="6741368"/>
            <a:chOff x="19234" y="76636"/>
            <a:chExt cx="8873246" cy="6741368"/>
          </a:xfrm>
        </p:grpSpPr>
        <p:sp>
          <p:nvSpPr>
            <p:cNvPr id="2" name="1 CuadroTexto"/>
            <p:cNvSpPr txBox="1"/>
            <p:nvPr/>
          </p:nvSpPr>
          <p:spPr>
            <a:xfrm>
              <a:off x="1331640" y="76636"/>
              <a:ext cx="7560840" cy="830997"/>
            </a:xfrm>
            <a:prstGeom prst="rect">
              <a:avLst/>
            </a:prstGeom>
            <a:noFill/>
          </p:spPr>
          <p:txBody>
            <a:bodyPr wrap="square" rtlCol="0">
              <a:spAutoFit/>
            </a:bodyPr>
            <a:lstStyle/>
            <a:p>
              <a:pPr algn="ctr"/>
              <a:r>
                <a:rPr lang="es-ES_tradnl" sz="2400" dirty="0"/>
                <a:t>Instituto de desarrollo y Fortalecimiento Municipal del Estado de Morelos</a:t>
              </a:r>
              <a:endParaRPr lang="es-CO" sz="24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76" y="122962"/>
              <a:ext cx="1062698" cy="1038219"/>
            </a:xfrm>
            <a:prstGeom prst="rect">
              <a:avLst/>
            </a:prstGeom>
          </p:spPr>
        </p:pic>
        <p:sp>
          <p:nvSpPr>
            <p:cNvPr id="15" name="14 CuadroTexto"/>
            <p:cNvSpPr txBox="1"/>
            <p:nvPr/>
          </p:nvSpPr>
          <p:spPr>
            <a:xfrm>
              <a:off x="19234" y="6356339"/>
              <a:ext cx="1672446" cy="461665"/>
            </a:xfrm>
            <a:prstGeom prst="rect">
              <a:avLst/>
            </a:prstGeom>
            <a:noFill/>
          </p:spPr>
          <p:txBody>
            <a:bodyPr wrap="none" rtlCol="0">
              <a:spAutoFit/>
            </a:bodyPr>
            <a:lstStyle/>
            <a:p>
              <a:r>
                <a:rPr lang="es-ES_tradnl" sz="1200" dirty="0">
                  <a:hlinkClick r:id="rId3"/>
                </a:rPr>
                <a:t>www.idefom.org.mx</a:t>
              </a:r>
              <a:endParaRPr lang="es-ES_tradnl" sz="1200" dirty="0"/>
            </a:p>
            <a:p>
              <a:r>
                <a:rPr lang="es-ES_tradnl" sz="1200" dirty="0"/>
                <a:t>idefom@idefom.org.mx</a:t>
              </a:r>
              <a:endParaRPr lang="es-CO" sz="1200" dirty="0"/>
            </a:p>
          </p:txBody>
        </p:sp>
        <p:cxnSp>
          <p:nvCxnSpPr>
            <p:cNvPr id="17" name="16 Conector recto"/>
            <p:cNvCxnSpPr/>
            <p:nvPr/>
          </p:nvCxnSpPr>
          <p:spPr>
            <a:xfrm>
              <a:off x="251520" y="6299613"/>
              <a:ext cx="7920880" cy="0"/>
            </a:xfrm>
            <a:prstGeom prst="line">
              <a:avLst/>
            </a:prstGeom>
            <a:ln w="12700">
              <a:solidFill>
                <a:srgbClr val="CC9900"/>
              </a:solidFill>
            </a:ln>
          </p:spPr>
          <p:style>
            <a:lnRef idx="2">
              <a:schemeClr val="accent6"/>
            </a:lnRef>
            <a:fillRef idx="0">
              <a:schemeClr val="accent6"/>
            </a:fillRef>
            <a:effectRef idx="1">
              <a:schemeClr val="accent6"/>
            </a:effectRef>
            <a:fontRef idx="minor">
              <a:schemeClr val="tx1"/>
            </a:fontRef>
          </p:style>
        </p:cxnSp>
      </p:grpSp>
      <p:sp>
        <p:nvSpPr>
          <p:cNvPr id="21" name="Rectángulo redondeado 4">
            <a:extLst>
              <a:ext uri="{FF2B5EF4-FFF2-40B4-BE49-F238E27FC236}">
                <a16:creationId xmlns:a16="http://schemas.microsoft.com/office/drawing/2014/main" id="{D9A06AD3-08EE-468B-9CC5-9297D1AF3227}"/>
              </a:ext>
            </a:extLst>
          </p:cNvPr>
          <p:cNvSpPr/>
          <p:nvPr/>
        </p:nvSpPr>
        <p:spPr>
          <a:xfrm>
            <a:off x="712749" y="1553620"/>
            <a:ext cx="7718502" cy="463499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latin typeface="Calibri" pitchFamily="34" charset="0"/>
              <a:cs typeface="Times New Roman" pitchFamily="18" charset="0"/>
            </a:endParaRPr>
          </a:p>
          <a:p>
            <a:endParaRPr lang="es-MX" sz="1400" dirty="0">
              <a:latin typeface="Calibri" pitchFamily="34" charset="0"/>
              <a:cs typeface="Times New Roman" pitchFamily="18" charset="0"/>
            </a:endParaRPr>
          </a:p>
          <a:p>
            <a:endParaRPr lang="es-MX" sz="1400" dirty="0">
              <a:latin typeface="Calibri" pitchFamily="34" charset="0"/>
              <a:cs typeface="Times New Roman" pitchFamily="18" charset="0"/>
            </a:endParaRPr>
          </a:p>
          <a:p>
            <a:endParaRPr lang="es-MX" sz="1600" dirty="0">
              <a:latin typeface="Calibri" pitchFamily="34" charset="0"/>
              <a:cs typeface="Times New Roman" pitchFamily="18" charset="0"/>
            </a:endParaRPr>
          </a:p>
          <a:p>
            <a:endParaRPr lang="es-MX" sz="1600" dirty="0">
              <a:latin typeface="Calibri" pitchFamily="34" charset="0"/>
              <a:cs typeface="Times New Roman" pitchFamily="18" charset="0"/>
            </a:endParaRPr>
          </a:p>
          <a:p>
            <a:endParaRPr lang="es-MX" sz="1600" dirty="0">
              <a:latin typeface="Calibri" pitchFamily="34" charset="0"/>
              <a:cs typeface="Times New Roman" pitchFamily="18" charset="0"/>
            </a:endParaRPr>
          </a:p>
          <a:p>
            <a:endParaRPr lang="es-MX" sz="1600" dirty="0">
              <a:latin typeface="Calibri" pitchFamily="34" charset="0"/>
              <a:cs typeface="Times New Roman" pitchFamily="18" charset="0"/>
            </a:endParaRPr>
          </a:p>
          <a:p>
            <a:endParaRPr lang="es-MX" sz="100" dirty="0">
              <a:latin typeface="Calibri" pitchFamily="34" charset="0"/>
              <a:cs typeface="Times New Roman" pitchFamily="18" charset="0"/>
            </a:endParaRPr>
          </a:p>
          <a:p>
            <a:r>
              <a:rPr lang="es-MX" sz="2400" b="1" dirty="0">
                <a:solidFill>
                  <a:schemeClr val="tx1"/>
                </a:solidFill>
                <a:latin typeface="Calibri" pitchFamily="34" charset="0"/>
                <a:cs typeface="Times New Roman" pitchFamily="18" charset="0"/>
              </a:rPr>
              <a:t>                                              Directorio:</a:t>
            </a:r>
          </a:p>
          <a:p>
            <a:endParaRPr lang="es-MX" sz="400" dirty="0">
              <a:solidFill>
                <a:schemeClr val="tx1"/>
              </a:solidFill>
              <a:latin typeface="Calibri" pitchFamily="34" charset="0"/>
              <a:cs typeface="Times New Roman" pitchFamily="18" charset="0"/>
            </a:endParaRPr>
          </a:p>
          <a:p>
            <a:r>
              <a:rPr lang="es-MX" b="1" dirty="0">
                <a:solidFill>
                  <a:schemeClr val="tx1"/>
                </a:solidFill>
                <a:latin typeface="Calibri" pitchFamily="34" charset="0"/>
                <a:cs typeface="Times New Roman" pitchFamily="18" charset="0"/>
              </a:rPr>
              <a:t>Lic. Enrique Alonso Plascencia</a:t>
            </a:r>
          </a:p>
          <a:p>
            <a:r>
              <a:rPr lang="es-MX" b="1" dirty="0">
                <a:solidFill>
                  <a:schemeClr val="tx1"/>
                </a:solidFill>
                <a:latin typeface="Calibri" pitchFamily="34" charset="0"/>
                <a:cs typeface="Times New Roman" pitchFamily="18" charset="0"/>
              </a:rPr>
              <a:t>Director General del IDEFOMM</a:t>
            </a:r>
          </a:p>
          <a:p>
            <a:endParaRPr lang="es-MX" dirty="0">
              <a:solidFill>
                <a:schemeClr val="tx1"/>
              </a:solidFill>
              <a:latin typeface="Calibri" pitchFamily="34" charset="0"/>
              <a:cs typeface="Times New Roman" pitchFamily="18" charset="0"/>
            </a:endParaRPr>
          </a:p>
          <a:p>
            <a:r>
              <a:rPr lang="es-MX" dirty="0">
                <a:solidFill>
                  <a:schemeClr val="tx1"/>
                </a:solidFill>
                <a:latin typeface="Calibri" pitchFamily="34" charset="0"/>
                <a:cs typeface="Times New Roman" pitchFamily="18" charset="0"/>
              </a:rPr>
              <a:t>Dirección de Capacitación y Formación Profesional</a:t>
            </a:r>
          </a:p>
          <a:p>
            <a:r>
              <a:rPr lang="es-MX" dirty="0">
                <a:solidFill>
                  <a:schemeClr val="tx1"/>
                </a:solidFill>
                <a:latin typeface="Calibri" pitchFamily="34" charset="0"/>
                <a:cs typeface="Times New Roman" pitchFamily="18" charset="0"/>
              </a:rPr>
              <a:t>Biol. Ana Arcelia García Yáñez. Directora</a:t>
            </a:r>
          </a:p>
          <a:p>
            <a:endParaRPr lang="es-MX" dirty="0">
              <a:solidFill>
                <a:schemeClr val="tx1"/>
              </a:solidFill>
              <a:latin typeface="Calibri" pitchFamily="34" charset="0"/>
              <a:cs typeface="Times New Roman" pitchFamily="18" charset="0"/>
            </a:endParaRPr>
          </a:p>
          <a:p>
            <a:r>
              <a:rPr lang="es-MX" dirty="0">
                <a:solidFill>
                  <a:schemeClr val="tx1"/>
                </a:solidFill>
                <a:latin typeface="Calibri" pitchFamily="34" charset="0"/>
                <a:cs typeface="Times New Roman" pitchFamily="18" charset="0"/>
              </a:rPr>
              <a:t>Teléfonos de Oficina:  777 3 16 98 08  Ext. 114.</a:t>
            </a:r>
          </a:p>
          <a:p>
            <a:r>
              <a:rPr lang="es-MX" dirty="0">
                <a:solidFill>
                  <a:schemeClr val="tx1"/>
                </a:solidFill>
                <a:latin typeface="Calibri" pitchFamily="34" charset="0"/>
                <a:cs typeface="Times New Roman" pitchFamily="18" charset="0"/>
              </a:rPr>
              <a:t>Correo electrónico: </a:t>
            </a:r>
            <a:r>
              <a:rPr lang="es-MX" dirty="0">
                <a:solidFill>
                  <a:schemeClr val="tx1"/>
                </a:solidFill>
                <a:latin typeface="Calibri" pitchFamily="34" charset="0"/>
                <a:cs typeface="Times New Roman" pitchFamily="18" charset="0"/>
                <a:hlinkClick r:id="rId4">
                  <a:extLst>
                    <a:ext uri="{A12FA001-AC4F-418D-AE19-62706E023703}">
                      <ahyp:hlinkClr xmlns:ahyp="http://schemas.microsoft.com/office/drawing/2018/hyperlinkcolor" val="tx"/>
                    </a:ext>
                  </a:extLst>
                </a:hlinkClick>
              </a:rPr>
              <a:t>capacitaidefomm@gmail.com</a:t>
            </a:r>
            <a:endParaRPr lang="es-MX" dirty="0">
              <a:solidFill>
                <a:schemeClr val="tx1"/>
              </a:solidFill>
              <a:latin typeface="Calibri" pitchFamily="34" charset="0"/>
              <a:cs typeface="Times New Roman" pitchFamily="18" charset="0"/>
            </a:endParaRPr>
          </a:p>
          <a:p>
            <a:endParaRPr lang="es-MX" dirty="0">
              <a:solidFill>
                <a:schemeClr val="tx1"/>
              </a:solidFill>
              <a:latin typeface="Calibri" pitchFamily="34" charset="0"/>
              <a:cs typeface="Times New Roman" pitchFamily="18" charset="0"/>
            </a:endParaRPr>
          </a:p>
          <a:p>
            <a:r>
              <a:rPr lang="es-MX" dirty="0">
                <a:solidFill>
                  <a:schemeClr val="tx1"/>
                </a:solidFill>
                <a:latin typeface="Calibri" pitchFamily="34" charset="0"/>
                <a:cs typeface="Times New Roman" pitchFamily="18" charset="0"/>
              </a:rPr>
              <a:t>Horario de Oficina: 9:00  a 16:00 horas</a:t>
            </a:r>
          </a:p>
          <a:p>
            <a:r>
              <a:rPr lang="es-MX" dirty="0">
                <a:solidFill>
                  <a:schemeClr val="tx1"/>
                </a:solidFill>
                <a:latin typeface="Calibri" pitchFamily="34" charset="0"/>
                <a:cs typeface="Times New Roman" pitchFamily="18" charset="0"/>
              </a:rPr>
              <a:t>Lunes a viernes.</a:t>
            </a:r>
          </a:p>
          <a:p>
            <a:endParaRPr lang="es-MX" sz="1400" dirty="0">
              <a:latin typeface="+mj-lt"/>
            </a:endParaRPr>
          </a:p>
          <a:p>
            <a:endParaRPr lang="es-MX" sz="1400" dirty="0"/>
          </a:p>
          <a:p>
            <a:endParaRPr lang="es-MX" sz="1400" dirty="0"/>
          </a:p>
          <a:p>
            <a:pPr algn="ctr"/>
            <a:endParaRPr lang="es-MX" sz="700" dirty="0"/>
          </a:p>
          <a:p>
            <a:endParaRPr lang="es-MX" sz="2800" dirty="0"/>
          </a:p>
          <a:p>
            <a:endParaRPr lang="es-MX" sz="2800" dirty="0"/>
          </a:p>
          <a:p>
            <a:pPr algn="ctr"/>
            <a:endParaRPr lang="es-MX" sz="2800" dirty="0"/>
          </a:p>
        </p:txBody>
      </p:sp>
      <p:sp>
        <p:nvSpPr>
          <p:cNvPr id="11" name="15 CuadroTexto">
            <a:extLst>
              <a:ext uri="{FF2B5EF4-FFF2-40B4-BE49-F238E27FC236}">
                <a16:creationId xmlns:a16="http://schemas.microsoft.com/office/drawing/2014/main" id="{91CE79A1-52CD-43CF-8106-80C955943979}"/>
              </a:ext>
            </a:extLst>
          </p:cNvPr>
          <p:cNvSpPr txBox="1"/>
          <p:nvPr/>
        </p:nvSpPr>
        <p:spPr>
          <a:xfrm>
            <a:off x="3016295" y="5454124"/>
            <a:ext cx="4830746" cy="461665"/>
          </a:xfrm>
          <a:prstGeom prst="rect">
            <a:avLst/>
          </a:prstGeom>
          <a:noFill/>
        </p:spPr>
        <p:txBody>
          <a:bodyPr wrap="none" rtlCol="0">
            <a:spAutoFit/>
          </a:bodyPr>
          <a:lstStyle/>
          <a:p>
            <a:pPr algn="r"/>
            <a:r>
              <a:rPr lang="es-ES_tradnl" sz="1200" b="1" i="1" dirty="0"/>
              <a:t>2da. Cerrada de Mercurio No. 19 Col. Jardines de Cuernavaca, C.P. 62360</a:t>
            </a:r>
          </a:p>
          <a:p>
            <a:pPr algn="r"/>
            <a:r>
              <a:rPr lang="es-ES_tradnl" sz="1200" b="1" i="1" dirty="0"/>
              <a:t>Teléfonos (777) 3169808 /09</a:t>
            </a:r>
            <a:endParaRPr lang="es-CO" sz="1200" b="1" i="1" dirty="0"/>
          </a:p>
        </p:txBody>
      </p:sp>
      <p:pic>
        <p:nvPicPr>
          <p:cNvPr id="6" name="Imagen 5">
            <a:extLst>
              <a:ext uri="{FF2B5EF4-FFF2-40B4-BE49-F238E27FC236}">
                <a16:creationId xmlns:a16="http://schemas.microsoft.com/office/drawing/2014/main" id="{D330D62D-BE06-4BC2-93B1-545B040382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a:extLst>
              <a:ext uri="{FF2B5EF4-FFF2-40B4-BE49-F238E27FC236}">
                <a16:creationId xmlns:a16="http://schemas.microsoft.com/office/drawing/2014/main" id="{DA804731-D081-033E-5A6E-93CE520772B5}"/>
              </a:ext>
            </a:extLst>
          </p:cNvPr>
          <p:cNvSpPr txBox="1"/>
          <p:nvPr/>
        </p:nvSpPr>
        <p:spPr>
          <a:xfrm>
            <a:off x="209795" y="669383"/>
            <a:ext cx="4091451" cy="1200329"/>
          </a:xfrm>
          <a:prstGeom prst="rect">
            <a:avLst/>
          </a:prstGeom>
          <a:noFill/>
        </p:spPr>
        <p:txBody>
          <a:bodyPr wrap="square" rtlCol="0">
            <a:spAutoFit/>
          </a:bodyPr>
          <a:lstStyle/>
          <a:p>
            <a:pPr algn="ctr"/>
            <a:r>
              <a:rPr lang="es-MX" b="1" dirty="0">
                <a:solidFill>
                  <a:schemeClr val="bg1">
                    <a:lumMod val="95000"/>
                  </a:schemeClr>
                </a:solidFill>
              </a:rPr>
              <a:t>Dirección General del  Instituto de Desarrollo y Fortalecimiento  Municipal del Estado de Morelos</a:t>
            </a:r>
          </a:p>
          <a:p>
            <a:pPr algn="ctr"/>
            <a:r>
              <a:rPr lang="es-MX" b="1" dirty="0">
                <a:solidFill>
                  <a:schemeClr val="bg1">
                    <a:lumMod val="95000"/>
                  </a:schemeClr>
                </a:solidFill>
              </a:rPr>
              <a:t>Teléfonos: (777) 316 98 08 y 316 98 09</a:t>
            </a:r>
          </a:p>
        </p:txBody>
      </p:sp>
      <p:sp>
        <p:nvSpPr>
          <p:cNvPr id="9" name="CuadroTexto 8">
            <a:extLst>
              <a:ext uri="{FF2B5EF4-FFF2-40B4-BE49-F238E27FC236}">
                <a16:creationId xmlns:a16="http://schemas.microsoft.com/office/drawing/2014/main" id="{29577597-CB3A-22E8-7F16-8BFFF4F600B8}"/>
              </a:ext>
            </a:extLst>
          </p:cNvPr>
          <p:cNvSpPr txBox="1"/>
          <p:nvPr/>
        </p:nvSpPr>
        <p:spPr>
          <a:xfrm>
            <a:off x="4552885" y="537957"/>
            <a:ext cx="4260407" cy="1754326"/>
          </a:xfrm>
          <a:prstGeom prst="rect">
            <a:avLst/>
          </a:prstGeom>
          <a:noFill/>
        </p:spPr>
        <p:txBody>
          <a:bodyPr wrap="square" rtlCol="0">
            <a:spAutoFit/>
          </a:bodyPr>
          <a:lstStyle/>
          <a:p>
            <a:pPr algn="ctr"/>
            <a:r>
              <a:rPr lang="es-MX" b="1" dirty="0">
                <a:solidFill>
                  <a:schemeClr val="bg1"/>
                </a:solidFill>
              </a:rPr>
              <a:t>Dirección General de Evaluación y seguimiento de la Unidad Planeación de la Secretaria de Hacienda del Gobierno del Estado de Morelos. </a:t>
            </a:r>
          </a:p>
          <a:p>
            <a:pPr algn="ctr"/>
            <a:r>
              <a:rPr lang="es-MX" b="1" dirty="0">
                <a:solidFill>
                  <a:schemeClr val="bg1"/>
                </a:solidFill>
              </a:rPr>
              <a:t>Teléfonos: (</a:t>
            </a:r>
            <a:r>
              <a:rPr lang="en-US" b="1" i="0" dirty="0">
                <a:solidFill>
                  <a:schemeClr val="bg1"/>
                </a:solidFill>
                <a:effectLst/>
                <a:latin typeface="Arial" panose="020B0604020202020204" pitchFamily="34" charset="0"/>
                <a:cs typeface="Arial" panose="020B0604020202020204" pitchFamily="34" charset="0"/>
              </a:rPr>
              <a:t>777) 329 2200, ext. 1381</a:t>
            </a:r>
          </a:p>
          <a:p>
            <a:pPr algn="ctr"/>
            <a:endParaRPr lang="es-MX"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14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8EF4-D585-C31D-CE26-555BD2FBD6D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606B393-ABC7-760B-F35E-3FAF7E751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6" y="-18685"/>
            <a:ext cx="9123974" cy="6858000"/>
          </a:xfrm>
          <a:prstGeom prst="rect">
            <a:avLst/>
          </a:prstGeom>
        </p:spPr>
      </p:pic>
      <p:sp>
        <p:nvSpPr>
          <p:cNvPr id="2" name="Título 3">
            <a:extLst>
              <a:ext uri="{FF2B5EF4-FFF2-40B4-BE49-F238E27FC236}">
                <a16:creationId xmlns:a16="http://schemas.microsoft.com/office/drawing/2014/main" id="{57C78009-815F-FB04-8380-98DCE1ACB39F}"/>
              </a:ext>
            </a:extLst>
          </p:cNvPr>
          <p:cNvSpPr txBox="1">
            <a:spLocks/>
          </p:cNvSpPr>
          <p:nvPr/>
        </p:nvSpPr>
        <p:spPr>
          <a:xfrm>
            <a:off x="1403648" y="283014"/>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000" b="1" dirty="0">
                <a:solidFill>
                  <a:schemeClr val="bg1"/>
                </a:solidFill>
                <a:latin typeface="Arial" charset="0"/>
                <a:cs typeface="Arial" charset="0"/>
              </a:rPr>
              <a:t>El Marco Jurídico </a:t>
            </a:r>
          </a:p>
        </p:txBody>
      </p:sp>
      <p:sp>
        <p:nvSpPr>
          <p:cNvPr id="3" name="Google Shape;152;p6">
            <a:extLst>
              <a:ext uri="{FF2B5EF4-FFF2-40B4-BE49-F238E27FC236}">
                <a16:creationId xmlns:a16="http://schemas.microsoft.com/office/drawing/2014/main" id="{2CC0D259-A7AA-1F38-448E-68C5EF69ADC5}"/>
              </a:ext>
            </a:extLst>
          </p:cNvPr>
          <p:cNvSpPr txBox="1"/>
          <p:nvPr/>
        </p:nvSpPr>
        <p:spPr>
          <a:xfrm>
            <a:off x="2051720" y="1292608"/>
            <a:ext cx="57606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dirty="0">
                <a:solidFill>
                  <a:srgbClr val="000000"/>
                </a:solidFill>
                <a:latin typeface="Arial"/>
                <a:ea typeface="Arial"/>
                <a:cs typeface="Arial"/>
                <a:sym typeface="Arial"/>
              </a:rPr>
              <a:t>Ley General de Contabilidad</a:t>
            </a:r>
            <a:endParaRPr dirty="0"/>
          </a:p>
          <a:p>
            <a:pPr marL="0" marR="0" lvl="0" indent="0" algn="ctr" rtl="0">
              <a:spcBef>
                <a:spcPts val="0"/>
              </a:spcBef>
              <a:spcAft>
                <a:spcPts val="0"/>
              </a:spcAft>
              <a:buNone/>
            </a:pPr>
            <a:r>
              <a:rPr lang="es-MX" sz="1800" b="1" i="0" u="none" strike="noStrike" dirty="0">
                <a:solidFill>
                  <a:srgbClr val="000000"/>
                </a:solidFill>
                <a:latin typeface="Arial"/>
                <a:ea typeface="Arial"/>
                <a:cs typeface="Arial"/>
                <a:sym typeface="Arial"/>
              </a:rPr>
              <a:t> Gubernamental</a:t>
            </a:r>
            <a:endParaRPr dirty="0"/>
          </a:p>
        </p:txBody>
      </p:sp>
      <p:sp>
        <p:nvSpPr>
          <p:cNvPr id="4" name="Google Shape;150;p6">
            <a:extLst>
              <a:ext uri="{FF2B5EF4-FFF2-40B4-BE49-F238E27FC236}">
                <a16:creationId xmlns:a16="http://schemas.microsoft.com/office/drawing/2014/main" id="{B45602A7-9427-F620-19DA-9F8F998F5232}"/>
              </a:ext>
            </a:extLst>
          </p:cNvPr>
          <p:cNvSpPr txBox="1"/>
          <p:nvPr/>
        </p:nvSpPr>
        <p:spPr>
          <a:xfrm>
            <a:off x="677453" y="2300720"/>
            <a:ext cx="8064897"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b="1" i="0" u="none" strike="noStrike" dirty="0">
                <a:solidFill>
                  <a:srgbClr val="000000"/>
                </a:solidFill>
                <a:latin typeface="Arial"/>
                <a:ea typeface="Arial"/>
                <a:cs typeface="Arial"/>
                <a:sym typeface="Arial"/>
              </a:rPr>
              <a:t>Artículo 54.- </a:t>
            </a:r>
            <a:r>
              <a:rPr lang="es-MX" b="0" i="0" u="none" strike="noStrike" dirty="0">
                <a:solidFill>
                  <a:srgbClr val="000000"/>
                </a:solidFill>
                <a:latin typeface="Arial"/>
                <a:ea typeface="Arial"/>
                <a:cs typeface="Arial"/>
                <a:sym typeface="Arial"/>
              </a:rPr>
              <a:t>La cuenta pública deberá incluir los resultados de</a:t>
            </a:r>
            <a:r>
              <a:rPr lang="es-MX" dirty="0">
                <a:solidFill>
                  <a:srgbClr val="000000"/>
                </a:solidFill>
                <a:latin typeface="Arial"/>
                <a:ea typeface="Arial"/>
                <a:cs typeface="Arial"/>
                <a:sym typeface="Arial"/>
              </a:rPr>
              <a:t> l</a:t>
            </a:r>
            <a:r>
              <a:rPr lang="es-MX" b="1" dirty="0">
                <a:solidFill>
                  <a:srgbClr val="000000"/>
                </a:solidFill>
                <a:latin typeface="Arial"/>
                <a:ea typeface="Arial"/>
                <a:cs typeface="Arial"/>
                <a:sym typeface="Arial"/>
              </a:rPr>
              <a:t>a e</a:t>
            </a:r>
            <a:r>
              <a:rPr lang="es-MX" b="1" i="0" u="none" strike="noStrike" dirty="0">
                <a:solidFill>
                  <a:srgbClr val="000000"/>
                </a:solidFill>
                <a:latin typeface="Arial"/>
                <a:ea typeface="Arial"/>
                <a:cs typeface="Arial"/>
                <a:sym typeface="Arial"/>
              </a:rPr>
              <a:t>valuación del desempeño de los programas municipales.</a:t>
            </a:r>
            <a:endParaRPr lang="es-MX" dirty="0">
              <a:sym typeface="Arial"/>
            </a:endParaRPr>
          </a:p>
          <a:p>
            <a:pPr marL="0" marR="0" lvl="0" indent="0" algn="just" rtl="0">
              <a:spcBef>
                <a:spcPts val="0"/>
              </a:spcBef>
              <a:spcAft>
                <a:spcPts val="0"/>
              </a:spcAft>
              <a:buNone/>
            </a:pPr>
            <a:endParaRPr b="0" i="0" u="none" strike="noStrike" dirty="0">
              <a:solidFill>
                <a:srgbClr val="000000"/>
              </a:solidFill>
              <a:latin typeface="Arial"/>
              <a:ea typeface="Arial"/>
              <a:cs typeface="Arial"/>
              <a:sym typeface="Arial"/>
            </a:endParaRPr>
          </a:p>
          <a:p>
            <a:pPr marL="0" marR="0" lvl="0" indent="0" algn="just" rtl="0">
              <a:spcBef>
                <a:spcPts val="0"/>
              </a:spcBef>
              <a:spcAft>
                <a:spcPts val="0"/>
              </a:spcAft>
              <a:buNone/>
            </a:pPr>
            <a:r>
              <a:rPr lang="es-MX" dirty="0">
                <a:solidFill>
                  <a:srgbClr val="000000"/>
                </a:solidFill>
                <a:latin typeface="Arial"/>
                <a:ea typeface="Arial"/>
                <a:cs typeface="Arial"/>
                <a:sym typeface="Arial"/>
              </a:rPr>
              <a:t>Se utilizarán </a:t>
            </a:r>
            <a:r>
              <a:rPr lang="es-MX" b="1" dirty="0">
                <a:solidFill>
                  <a:srgbClr val="000000"/>
                </a:solidFill>
                <a:latin typeface="Arial"/>
                <a:ea typeface="Arial"/>
                <a:cs typeface="Arial"/>
                <a:sym typeface="Arial"/>
              </a:rPr>
              <a:t>indicadores</a:t>
            </a:r>
            <a:r>
              <a:rPr lang="es-MX" dirty="0">
                <a:solidFill>
                  <a:srgbClr val="000000"/>
                </a:solidFill>
                <a:latin typeface="Arial"/>
                <a:ea typeface="Arial"/>
                <a:cs typeface="Arial"/>
                <a:sym typeface="Arial"/>
              </a:rPr>
              <a:t> para medir el cumplimiento de </a:t>
            </a:r>
            <a:r>
              <a:rPr lang="es-MX" b="1" i="0" u="none" strike="noStrike" dirty="0">
                <a:solidFill>
                  <a:srgbClr val="000000"/>
                </a:solidFill>
                <a:latin typeface="Arial"/>
                <a:ea typeface="Arial"/>
                <a:cs typeface="Arial"/>
                <a:sym typeface="Arial"/>
              </a:rPr>
              <a:t>metas y objetivos</a:t>
            </a:r>
            <a:endParaRPr b="0" i="0" u="none" strike="noStrike" dirty="0">
              <a:solidFill>
                <a:srgbClr val="000000"/>
              </a:solidFill>
              <a:latin typeface="Arial"/>
              <a:ea typeface="Arial"/>
              <a:cs typeface="Arial"/>
              <a:sym typeface="Arial"/>
            </a:endParaRPr>
          </a:p>
        </p:txBody>
      </p:sp>
      <p:sp>
        <p:nvSpPr>
          <p:cNvPr id="6" name="CuadroTexto 5">
            <a:extLst>
              <a:ext uri="{FF2B5EF4-FFF2-40B4-BE49-F238E27FC236}">
                <a16:creationId xmlns:a16="http://schemas.microsoft.com/office/drawing/2014/main" id="{5283DA39-6C24-2F61-A6A0-DF32C77BBC7D}"/>
              </a:ext>
            </a:extLst>
          </p:cNvPr>
          <p:cNvSpPr txBox="1"/>
          <p:nvPr/>
        </p:nvSpPr>
        <p:spPr>
          <a:xfrm>
            <a:off x="677453" y="3862789"/>
            <a:ext cx="8064896" cy="646331"/>
          </a:xfrm>
          <a:prstGeom prst="rect">
            <a:avLst/>
          </a:prstGeom>
          <a:noFill/>
        </p:spPr>
        <p:txBody>
          <a:bodyPr wrap="square">
            <a:spAutoFit/>
          </a:bodyPr>
          <a:lstStyle/>
          <a:p>
            <a:pPr algn="just"/>
            <a:r>
              <a:rPr lang="es-MX" sz="1800" b="1" i="0" u="none" strike="noStrike" dirty="0">
                <a:solidFill>
                  <a:srgbClr val="000000"/>
                </a:solidFill>
                <a:latin typeface="Arial"/>
                <a:ea typeface="Arial"/>
                <a:cs typeface="Arial"/>
                <a:sym typeface="Arial"/>
              </a:rPr>
              <a:t>Artículo 61.- </a:t>
            </a:r>
            <a:r>
              <a:rPr lang="es-MX" sz="1800" b="0" i="0" u="none" strike="noStrike" dirty="0">
                <a:solidFill>
                  <a:srgbClr val="000000"/>
                </a:solidFill>
                <a:latin typeface="Arial"/>
                <a:ea typeface="Arial"/>
                <a:cs typeface="Arial"/>
                <a:sym typeface="Arial"/>
              </a:rPr>
              <a:t>Los municipios incluirán en </a:t>
            </a:r>
            <a:r>
              <a:rPr lang="es-MX" sz="1800" b="1" i="0" u="none" strike="noStrike" dirty="0">
                <a:solidFill>
                  <a:srgbClr val="000000"/>
                </a:solidFill>
                <a:latin typeface="Arial"/>
                <a:ea typeface="Arial"/>
                <a:cs typeface="Arial"/>
                <a:sym typeface="Arial"/>
              </a:rPr>
              <a:t>sus presupuestos </a:t>
            </a:r>
            <a:r>
              <a:rPr lang="es-MX" sz="1800" b="0" i="0" u="none" strike="noStrike" dirty="0">
                <a:solidFill>
                  <a:srgbClr val="000000"/>
                </a:solidFill>
                <a:latin typeface="Arial"/>
                <a:ea typeface="Arial"/>
                <a:cs typeface="Arial"/>
                <a:sym typeface="Arial"/>
              </a:rPr>
              <a:t>de egresos las prioridades de gasto, </a:t>
            </a:r>
            <a:r>
              <a:rPr lang="es-MX" sz="1800" b="1" i="0" u="none" strike="noStrike" dirty="0">
                <a:solidFill>
                  <a:srgbClr val="000000"/>
                </a:solidFill>
                <a:latin typeface="Arial"/>
                <a:ea typeface="Arial"/>
                <a:cs typeface="Arial"/>
                <a:sym typeface="Arial"/>
              </a:rPr>
              <a:t>los programas y proyectos</a:t>
            </a:r>
            <a:endParaRPr lang="es-MX" dirty="0"/>
          </a:p>
        </p:txBody>
      </p:sp>
    </p:spTree>
    <p:extLst>
      <p:ext uri="{BB962C8B-B14F-4D97-AF65-F5344CB8AC3E}">
        <p14:creationId xmlns:p14="http://schemas.microsoft.com/office/powerpoint/2010/main" val="276316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EE3F-F0A7-C871-83B6-E77FC11DB9F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A00FEA0-4A0A-2076-9703-E2879B08D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6" y="-18685"/>
            <a:ext cx="9123974" cy="6858000"/>
          </a:xfrm>
          <a:prstGeom prst="rect">
            <a:avLst/>
          </a:prstGeom>
        </p:spPr>
      </p:pic>
      <p:sp>
        <p:nvSpPr>
          <p:cNvPr id="2" name="Título 3">
            <a:extLst>
              <a:ext uri="{FF2B5EF4-FFF2-40B4-BE49-F238E27FC236}">
                <a16:creationId xmlns:a16="http://schemas.microsoft.com/office/drawing/2014/main" id="{20335D73-3E3F-9CFE-9637-50BBA892A61A}"/>
              </a:ext>
            </a:extLst>
          </p:cNvPr>
          <p:cNvSpPr txBox="1">
            <a:spLocks/>
          </p:cNvSpPr>
          <p:nvPr/>
        </p:nvSpPr>
        <p:spPr>
          <a:xfrm>
            <a:off x="1403648" y="283014"/>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000" b="1" dirty="0">
                <a:solidFill>
                  <a:schemeClr val="bg1"/>
                </a:solidFill>
                <a:latin typeface="Arial" charset="0"/>
                <a:cs typeface="Arial" charset="0"/>
              </a:rPr>
              <a:t>El Marco Jurídico </a:t>
            </a:r>
          </a:p>
        </p:txBody>
      </p:sp>
      <p:sp>
        <p:nvSpPr>
          <p:cNvPr id="5" name="Google Shape;157;p7">
            <a:extLst>
              <a:ext uri="{FF2B5EF4-FFF2-40B4-BE49-F238E27FC236}">
                <a16:creationId xmlns:a16="http://schemas.microsoft.com/office/drawing/2014/main" id="{463CF4E4-6035-6831-4980-B04BA55DB6DB}"/>
              </a:ext>
            </a:extLst>
          </p:cNvPr>
          <p:cNvSpPr txBox="1"/>
          <p:nvPr/>
        </p:nvSpPr>
        <p:spPr>
          <a:xfrm>
            <a:off x="1835696" y="1105787"/>
            <a:ext cx="567469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Marco Jurídico de los Programas Presupuestarios</a:t>
            </a:r>
            <a:endParaRPr dirty="0"/>
          </a:p>
          <a:p>
            <a:pPr marL="0" marR="0" lvl="0" indent="0" algn="ctr" rtl="0">
              <a:spcBef>
                <a:spcPts val="0"/>
              </a:spcBef>
              <a:spcAft>
                <a:spcPts val="0"/>
              </a:spcAft>
              <a:buNone/>
            </a:pPr>
            <a:r>
              <a:rPr lang="es-MX" sz="1600" b="1" dirty="0">
                <a:solidFill>
                  <a:schemeClr val="dk1"/>
                </a:solidFill>
                <a:latin typeface="Arial"/>
                <a:ea typeface="Arial"/>
                <a:cs typeface="Arial"/>
                <a:sym typeface="Arial"/>
              </a:rPr>
              <a:t> (Ley de Presupuesto, Contabilidad y Gasto Público )</a:t>
            </a:r>
            <a:endParaRPr dirty="0"/>
          </a:p>
        </p:txBody>
      </p:sp>
      <p:sp>
        <p:nvSpPr>
          <p:cNvPr id="8" name="Google Shape;158;p7">
            <a:extLst>
              <a:ext uri="{FF2B5EF4-FFF2-40B4-BE49-F238E27FC236}">
                <a16:creationId xmlns:a16="http://schemas.microsoft.com/office/drawing/2014/main" id="{90EC559B-2CFB-0852-5BDD-E4060F0A3ACB}"/>
              </a:ext>
            </a:extLst>
          </p:cNvPr>
          <p:cNvSpPr/>
          <p:nvPr/>
        </p:nvSpPr>
        <p:spPr>
          <a:xfrm>
            <a:off x="672901" y="2129199"/>
            <a:ext cx="7569307"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Artículo 5</a:t>
            </a:r>
            <a:r>
              <a:rPr lang="es-MX" sz="1600" dirty="0">
                <a:solidFill>
                  <a:schemeClr val="dk1"/>
                </a:solidFill>
                <a:latin typeface="Arial"/>
                <a:ea typeface="Arial"/>
                <a:cs typeface="Arial"/>
                <a:sym typeface="Arial"/>
              </a:rPr>
              <a:t>. Los </a:t>
            </a:r>
            <a:r>
              <a:rPr lang="es-MX" sz="1600" b="1" dirty="0">
                <a:solidFill>
                  <a:schemeClr val="dk1"/>
                </a:solidFill>
                <a:latin typeface="Arial"/>
                <a:ea typeface="Arial"/>
                <a:cs typeface="Arial"/>
                <a:sym typeface="Arial"/>
              </a:rPr>
              <a:t>Municipios, </a:t>
            </a:r>
            <a:r>
              <a:rPr lang="es-MX" sz="1600" dirty="0">
                <a:solidFill>
                  <a:schemeClr val="dk1"/>
                </a:solidFill>
                <a:latin typeface="Arial"/>
                <a:ea typeface="Arial"/>
                <a:cs typeface="Arial"/>
                <a:sym typeface="Arial"/>
              </a:rPr>
              <a:t>a través de las </a:t>
            </a:r>
            <a:r>
              <a:rPr lang="es-MX" sz="1600" b="1" dirty="0">
                <a:solidFill>
                  <a:schemeClr val="dk1"/>
                </a:solidFill>
                <a:latin typeface="Arial"/>
                <a:ea typeface="Arial"/>
                <a:cs typeface="Arial"/>
                <a:sym typeface="Arial"/>
              </a:rPr>
              <a:t>Tesorerías Municipales</a:t>
            </a:r>
            <a:r>
              <a:rPr lang="es-MX" sz="1600" dirty="0">
                <a:solidFill>
                  <a:schemeClr val="dk1"/>
                </a:solidFill>
                <a:latin typeface="Arial"/>
                <a:ea typeface="Arial"/>
                <a:cs typeface="Arial"/>
                <a:sym typeface="Arial"/>
              </a:rPr>
              <a:t>, coordinarán las actividades de </a:t>
            </a:r>
            <a:r>
              <a:rPr lang="es-MX" sz="1600" b="1" dirty="0">
                <a:solidFill>
                  <a:schemeClr val="dk1"/>
                </a:solidFill>
                <a:latin typeface="Arial"/>
                <a:ea typeface="Arial"/>
                <a:cs typeface="Arial"/>
                <a:sym typeface="Arial"/>
              </a:rPr>
              <a:t>planeación, programación, presupuestación, control, seguimiento y evaluación </a:t>
            </a:r>
            <a:r>
              <a:rPr lang="es-MX" sz="1600" dirty="0">
                <a:solidFill>
                  <a:schemeClr val="dk1"/>
                </a:solidFill>
                <a:latin typeface="Arial"/>
                <a:ea typeface="Arial"/>
                <a:cs typeface="Arial"/>
                <a:sym typeface="Arial"/>
              </a:rPr>
              <a:t>del Gasto Público. </a:t>
            </a:r>
            <a:endParaRPr dirty="0"/>
          </a:p>
        </p:txBody>
      </p:sp>
      <p:sp>
        <p:nvSpPr>
          <p:cNvPr id="9" name="Google Shape;159;p7">
            <a:extLst>
              <a:ext uri="{FF2B5EF4-FFF2-40B4-BE49-F238E27FC236}">
                <a16:creationId xmlns:a16="http://schemas.microsoft.com/office/drawing/2014/main" id="{55A10C25-3D91-67E0-CCCB-FF5C65314836}"/>
              </a:ext>
            </a:extLst>
          </p:cNvPr>
          <p:cNvSpPr/>
          <p:nvPr/>
        </p:nvSpPr>
        <p:spPr>
          <a:xfrm>
            <a:off x="611232" y="3066808"/>
            <a:ext cx="748883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Artículo 7. </a:t>
            </a:r>
            <a:r>
              <a:rPr lang="es-MX" sz="1600" dirty="0">
                <a:solidFill>
                  <a:schemeClr val="dk1"/>
                </a:solidFill>
                <a:latin typeface="Arial"/>
                <a:ea typeface="Arial"/>
                <a:cs typeface="Arial"/>
                <a:sym typeface="Arial"/>
              </a:rPr>
              <a:t>Las </a:t>
            </a:r>
            <a:r>
              <a:rPr lang="es-MX" sz="1600" b="1" dirty="0">
                <a:solidFill>
                  <a:schemeClr val="dk1"/>
                </a:solidFill>
                <a:latin typeface="Arial"/>
                <a:ea typeface="Arial"/>
                <a:cs typeface="Arial"/>
                <a:sym typeface="Arial"/>
              </a:rPr>
              <a:t>áreas encargadas de ejecutar los programas serán las responsables de su avance </a:t>
            </a:r>
            <a:r>
              <a:rPr lang="es-MX" sz="1600" dirty="0">
                <a:solidFill>
                  <a:schemeClr val="dk1"/>
                </a:solidFill>
                <a:latin typeface="Arial"/>
                <a:ea typeface="Arial"/>
                <a:cs typeface="Arial"/>
                <a:sym typeface="Arial"/>
              </a:rPr>
              <a:t>y deberán informar periódicamente sobre los resultados obtenidos a las Tesorerías Municipales y unidades equivalentes.</a:t>
            </a:r>
            <a:endParaRPr dirty="0"/>
          </a:p>
        </p:txBody>
      </p:sp>
      <p:sp>
        <p:nvSpPr>
          <p:cNvPr id="10" name="Google Shape;160;p7">
            <a:extLst>
              <a:ext uri="{FF2B5EF4-FFF2-40B4-BE49-F238E27FC236}">
                <a16:creationId xmlns:a16="http://schemas.microsoft.com/office/drawing/2014/main" id="{EED20D03-7C91-B7DB-E466-0E1BE7EBEA92}"/>
              </a:ext>
            </a:extLst>
          </p:cNvPr>
          <p:cNvSpPr/>
          <p:nvPr/>
        </p:nvSpPr>
        <p:spPr>
          <a:xfrm>
            <a:off x="672901" y="4022593"/>
            <a:ext cx="786847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Artículo 23. </a:t>
            </a:r>
            <a:r>
              <a:rPr lang="es-MX" sz="1600" dirty="0">
                <a:solidFill>
                  <a:schemeClr val="dk1"/>
                </a:solidFill>
                <a:latin typeface="Arial"/>
                <a:ea typeface="Arial"/>
                <a:cs typeface="Arial"/>
                <a:sym typeface="Arial"/>
              </a:rPr>
              <a:t>El Gasto Público se basará en </a:t>
            </a:r>
            <a:r>
              <a:rPr lang="es-MX" sz="1600" b="1" u="sng" dirty="0">
                <a:solidFill>
                  <a:schemeClr val="dk1"/>
                </a:solidFill>
                <a:latin typeface="Arial"/>
                <a:ea typeface="Arial"/>
                <a:cs typeface="Arial"/>
                <a:sym typeface="Arial"/>
              </a:rPr>
              <a:t>programas</a:t>
            </a:r>
            <a:r>
              <a:rPr lang="es-MX" sz="1600" dirty="0">
                <a:solidFill>
                  <a:schemeClr val="dk1"/>
                </a:solidFill>
                <a:latin typeface="Arial"/>
                <a:ea typeface="Arial"/>
                <a:cs typeface="Arial"/>
                <a:sym typeface="Arial"/>
              </a:rPr>
              <a:t> que señalen </a:t>
            </a:r>
            <a:r>
              <a:rPr lang="es-MX" sz="1600" b="1" dirty="0">
                <a:solidFill>
                  <a:schemeClr val="dk1"/>
                </a:solidFill>
                <a:latin typeface="Arial"/>
                <a:ea typeface="Arial"/>
                <a:cs typeface="Arial"/>
                <a:sym typeface="Arial"/>
              </a:rPr>
              <a:t>objetivos, metas, beneficios y unidades responsables de su ejecución.</a:t>
            </a:r>
            <a:endParaRPr sz="1600" dirty="0">
              <a:solidFill>
                <a:schemeClr val="dk1"/>
              </a:solidFill>
              <a:latin typeface="Arial"/>
              <a:ea typeface="Arial"/>
              <a:cs typeface="Arial"/>
              <a:sym typeface="Arial"/>
            </a:endParaRPr>
          </a:p>
        </p:txBody>
      </p:sp>
      <p:sp>
        <p:nvSpPr>
          <p:cNvPr id="11" name="Google Shape;161;p7">
            <a:extLst>
              <a:ext uri="{FF2B5EF4-FFF2-40B4-BE49-F238E27FC236}">
                <a16:creationId xmlns:a16="http://schemas.microsoft.com/office/drawing/2014/main" id="{46B5940B-3AEC-F4CC-7421-2126B6222B08}"/>
              </a:ext>
            </a:extLst>
          </p:cNvPr>
          <p:cNvSpPr/>
          <p:nvPr/>
        </p:nvSpPr>
        <p:spPr>
          <a:xfrm>
            <a:off x="674205" y="4872690"/>
            <a:ext cx="806489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dirty="0">
                <a:solidFill>
                  <a:schemeClr val="dk1"/>
                </a:solidFill>
                <a:latin typeface="Arial"/>
                <a:ea typeface="Arial"/>
                <a:cs typeface="Arial"/>
                <a:sym typeface="Arial"/>
              </a:rPr>
              <a:t>Los programas deberán elaborarse conforme a los objetivos de los </a:t>
            </a:r>
            <a:r>
              <a:rPr lang="es-MX" sz="1600" b="1" i="1" dirty="0">
                <a:solidFill>
                  <a:schemeClr val="dk1"/>
                </a:solidFill>
                <a:latin typeface="Arial"/>
                <a:ea typeface="Arial"/>
                <a:cs typeface="Arial"/>
                <a:sym typeface="Arial"/>
              </a:rPr>
              <a:t>Planes Municipales de Desarrollo (PMD)</a:t>
            </a:r>
            <a:r>
              <a:rPr lang="es-MX" sz="1600" dirty="0">
                <a:solidFill>
                  <a:schemeClr val="dk1"/>
                </a:solidFill>
                <a:latin typeface="Arial"/>
                <a:ea typeface="Arial"/>
                <a:cs typeface="Arial"/>
                <a:sym typeface="Arial"/>
              </a:rPr>
              <a:t>.</a:t>
            </a:r>
            <a:endParaRPr dirty="0"/>
          </a:p>
          <a:p>
            <a:pPr marL="0" marR="0" lvl="0" indent="0" algn="just" rtl="0">
              <a:spcBef>
                <a:spcPts val="0"/>
              </a:spcBef>
              <a:spcAft>
                <a:spcPts val="0"/>
              </a:spcAft>
              <a:buNone/>
            </a:pPr>
            <a:endParaRPr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153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BA88-EF73-4CB9-0939-5F14E40C928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475BD8F-0836-8FE2-70C9-1CDBEC893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9" y="0"/>
            <a:ext cx="9123974" cy="6858000"/>
          </a:xfrm>
          <a:prstGeom prst="rect">
            <a:avLst/>
          </a:prstGeom>
        </p:spPr>
      </p:pic>
      <p:sp>
        <p:nvSpPr>
          <p:cNvPr id="2" name="Título 3">
            <a:extLst>
              <a:ext uri="{FF2B5EF4-FFF2-40B4-BE49-F238E27FC236}">
                <a16:creationId xmlns:a16="http://schemas.microsoft.com/office/drawing/2014/main" id="{2DC0BE23-8422-097E-CEFB-F9081B8FE60D}"/>
              </a:ext>
            </a:extLst>
          </p:cNvPr>
          <p:cNvSpPr txBox="1">
            <a:spLocks/>
          </p:cNvSpPr>
          <p:nvPr/>
        </p:nvSpPr>
        <p:spPr>
          <a:xfrm>
            <a:off x="1403648" y="283014"/>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000" b="1" dirty="0">
                <a:solidFill>
                  <a:schemeClr val="bg1"/>
                </a:solidFill>
                <a:latin typeface="Arial" charset="0"/>
                <a:cs typeface="Arial" charset="0"/>
              </a:rPr>
              <a:t>El Marco Jurídico </a:t>
            </a:r>
          </a:p>
        </p:txBody>
      </p:sp>
      <p:sp>
        <p:nvSpPr>
          <p:cNvPr id="5" name="Google Shape;170;p8">
            <a:extLst>
              <a:ext uri="{FF2B5EF4-FFF2-40B4-BE49-F238E27FC236}">
                <a16:creationId xmlns:a16="http://schemas.microsoft.com/office/drawing/2014/main" id="{22FCB584-A9E5-07FA-0114-FA648D3018D1}"/>
              </a:ext>
            </a:extLst>
          </p:cNvPr>
          <p:cNvSpPr txBox="1"/>
          <p:nvPr/>
        </p:nvSpPr>
        <p:spPr>
          <a:xfrm>
            <a:off x="2051720" y="1154831"/>
            <a:ext cx="567469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Marco Jurídico de los Programas Presupuestarios </a:t>
            </a:r>
            <a:endParaRPr dirty="0"/>
          </a:p>
          <a:p>
            <a:pPr marL="0" marR="0" lvl="0" indent="0" algn="ctr" rtl="0">
              <a:spcBef>
                <a:spcPts val="0"/>
              </a:spcBef>
              <a:spcAft>
                <a:spcPts val="0"/>
              </a:spcAft>
              <a:buNone/>
            </a:pPr>
            <a:r>
              <a:rPr lang="es-MX" sz="1600" b="1" dirty="0">
                <a:solidFill>
                  <a:schemeClr val="dk1"/>
                </a:solidFill>
                <a:latin typeface="Arial"/>
                <a:ea typeface="Arial"/>
                <a:cs typeface="Arial"/>
                <a:sym typeface="Arial"/>
              </a:rPr>
              <a:t>(Ley Estatal de Planeación)</a:t>
            </a:r>
            <a:endParaRPr dirty="0"/>
          </a:p>
        </p:txBody>
      </p:sp>
      <p:sp>
        <p:nvSpPr>
          <p:cNvPr id="8" name="Google Shape;166;p8">
            <a:extLst>
              <a:ext uri="{FF2B5EF4-FFF2-40B4-BE49-F238E27FC236}">
                <a16:creationId xmlns:a16="http://schemas.microsoft.com/office/drawing/2014/main" id="{8BE699E4-C482-5419-0181-D1AB3F28EAD2}"/>
              </a:ext>
            </a:extLst>
          </p:cNvPr>
          <p:cNvSpPr/>
          <p:nvPr/>
        </p:nvSpPr>
        <p:spPr>
          <a:xfrm>
            <a:off x="496545" y="1876733"/>
            <a:ext cx="8303135" cy="19697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ARTÍCULO *53</a:t>
            </a:r>
            <a:r>
              <a:rPr lang="es-MX" sz="1600" dirty="0">
                <a:solidFill>
                  <a:schemeClr val="dk1"/>
                </a:solidFill>
                <a:latin typeface="Arial" panose="020B0604020202020204" pitchFamily="34" charset="0"/>
                <a:ea typeface="Arial"/>
                <a:cs typeface="Arial" panose="020B0604020202020204" pitchFamily="34" charset="0"/>
                <a:sym typeface="Arial"/>
              </a:rPr>
              <a:t>.- </a:t>
            </a:r>
            <a:r>
              <a:rPr lang="es-MX" sz="1600" dirty="0">
                <a:latin typeface="Arial" panose="020B0604020202020204" pitchFamily="34" charset="0"/>
                <a:cs typeface="Arial" panose="020B0604020202020204" pitchFamily="34" charset="0"/>
              </a:rPr>
              <a:t>Los Planes Municipales de Desarrollo son los instrumentos de planeación de la gestión de los municipios. Deberán elaborarse empleando la </a:t>
            </a:r>
            <a:r>
              <a:rPr lang="es-MX" sz="1600" b="1" dirty="0">
                <a:latin typeface="Arial" panose="020B0604020202020204" pitchFamily="34" charset="0"/>
                <a:cs typeface="Arial" panose="020B0604020202020204" pitchFamily="34" charset="0"/>
              </a:rPr>
              <a:t>metodología del marco lógico y contener los ODS que corresponda atender a cada municipio, sus metas, indicadores, estrategias y líneas de acción</a:t>
            </a:r>
            <a:r>
              <a:rPr lang="es-MX" sz="1600" dirty="0">
                <a:latin typeface="Arial" panose="020B0604020202020204" pitchFamily="34" charset="0"/>
                <a:cs typeface="Arial" panose="020B0604020202020204" pitchFamily="34" charset="0"/>
              </a:rPr>
              <a:t>. </a:t>
            </a:r>
          </a:p>
          <a:p>
            <a:pPr marL="0" marR="0" lvl="0" indent="0" algn="just" rtl="0">
              <a:spcBef>
                <a:spcPts val="0"/>
              </a:spcBef>
              <a:spcAft>
                <a:spcPts val="0"/>
              </a:spcAft>
              <a:buNone/>
            </a:pPr>
            <a:endParaRPr lang="es-MX" sz="1000" dirty="0">
              <a:latin typeface="Arial" panose="020B0604020202020204" pitchFamily="34" charset="0"/>
              <a:cs typeface="Arial" panose="020B0604020202020204" pitchFamily="34" charset="0"/>
            </a:endParaRPr>
          </a:p>
          <a:p>
            <a:pPr marL="0" marR="0" lvl="0" indent="0" algn="just" rtl="0">
              <a:spcBef>
                <a:spcPts val="0"/>
              </a:spcBef>
              <a:spcAft>
                <a:spcPts val="0"/>
              </a:spcAft>
              <a:buNone/>
            </a:pPr>
            <a:r>
              <a:rPr lang="es-MX" sz="1600" dirty="0">
                <a:latin typeface="Arial" panose="020B0604020202020204" pitchFamily="34" charset="0"/>
                <a:cs typeface="Arial" panose="020B0604020202020204" pitchFamily="34" charset="0"/>
              </a:rPr>
              <a:t>La unidad de planeación de cada </a:t>
            </a:r>
            <a:r>
              <a:rPr lang="es-MX" sz="1600" b="1" dirty="0">
                <a:latin typeface="Arial" panose="020B0604020202020204" pitchFamily="34" charset="0"/>
                <a:cs typeface="Arial" panose="020B0604020202020204" pitchFamily="34" charset="0"/>
              </a:rPr>
              <a:t>municipio será la encargada de elaborar el Plan Municipal de Desarrollo,</a:t>
            </a:r>
            <a:r>
              <a:rPr lang="es-MX" sz="1600" dirty="0">
                <a:latin typeface="Arial" panose="020B0604020202020204" pitchFamily="34" charset="0"/>
                <a:cs typeface="Arial" panose="020B0604020202020204" pitchFamily="34" charset="0"/>
              </a:rPr>
              <a:t> con el asesoramiento del IMOPLAN y del Sistema Estatal, a solicitud expresa.</a:t>
            </a:r>
            <a:endParaRPr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F59E632-6EA2-BE93-8E07-90F60CEB1029}"/>
              </a:ext>
            </a:extLst>
          </p:cNvPr>
          <p:cNvSpPr txBox="1"/>
          <p:nvPr/>
        </p:nvSpPr>
        <p:spPr>
          <a:xfrm>
            <a:off x="496546" y="4103201"/>
            <a:ext cx="8303134" cy="2062103"/>
          </a:xfrm>
          <a:prstGeom prst="rect">
            <a:avLst/>
          </a:prstGeom>
          <a:noFill/>
        </p:spPr>
        <p:txBody>
          <a:bodyPr wrap="square">
            <a:spAutoFit/>
          </a:bodyPr>
          <a:lstStyle/>
          <a:p>
            <a:pPr algn="just"/>
            <a:r>
              <a:rPr lang="es-MX" sz="1600" b="1" dirty="0">
                <a:highlight>
                  <a:srgbClr val="FFFF00"/>
                </a:highlight>
                <a:latin typeface="Arial" panose="020B0604020202020204" pitchFamily="34" charset="0"/>
                <a:cs typeface="Arial" panose="020B0604020202020204" pitchFamily="34" charset="0"/>
              </a:rPr>
              <a:t>ARTÍCULO *60</a:t>
            </a:r>
            <a:r>
              <a:rPr lang="es-MX" sz="1600" dirty="0">
                <a:highlight>
                  <a:srgbClr val="FFFF00"/>
                </a:highlight>
                <a:latin typeface="Arial" panose="020B0604020202020204" pitchFamily="34" charset="0"/>
                <a:cs typeface="Arial" panose="020B0604020202020204" pitchFamily="34" charset="0"/>
              </a:rPr>
              <a:t>. Los Programas Sectoriales y los </a:t>
            </a:r>
            <a:r>
              <a:rPr lang="es-MX" sz="1600" b="1" dirty="0">
                <a:highlight>
                  <a:srgbClr val="FFFF00"/>
                </a:highlight>
                <a:latin typeface="Arial" panose="020B0604020202020204" pitchFamily="34" charset="0"/>
                <a:cs typeface="Arial" panose="020B0604020202020204" pitchFamily="34" charset="0"/>
              </a:rPr>
              <a:t>Presupuestarios deberán elaborarse al inicio del ejercicio constitucional y presentarse al Congreso del Estado dentro del primer semestre</a:t>
            </a:r>
            <a:r>
              <a:rPr lang="es-MX" sz="1600" dirty="0">
                <a:highlight>
                  <a:srgbClr val="FFFF00"/>
                </a:highlight>
                <a:latin typeface="Arial" panose="020B0604020202020204" pitchFamily="34" charset="0"/>
                <a:cs typeface="Arial" panose="020B0604020202020204" pitchFamily="34" charset="0"/>
              </a:rPr>
              <a:t>, y en los </a:t>
            </a:r>
            <a:r>
              <a:rPr lang="es-MX" sz="1600" b="1" dirty="0">
                <a:highlight>
                  <a:srgbClr val="FFFF00"/>
                </a:highlight>
                <a:latin typeface="Arial" panose="020B0604020202020204" pitchFamily="34" charset="0"/>
                <a:cs typeface="Arial" panose="020B0604020202020204" pitchFamily="34" charset="0"/>
              </a:rPr>
              <a:t>subsecuentes ejercicios se tendrán que presentar los programas presupuestarios a más tardar el 30 de noviembre del año anterior </a:t>
            </a:r>
            <a:r>
              <a:rPr lang="es-MX" sz="1600" dirty="0">
                <a:highlight>
                  <a:srgbClr val="FFFF00"/>
                </a:highlight>
                <a:latin typeface="Arial" panose="020B0604020202020204" pitchFamily="34" charset="0"/>
                <a:cs typeface="Arial" panose="020B0604020202020204" pitchFamily="34" charset="0"/>
              </a:rPr>
              <a:t>en que deban operar. Las modificaciones que a los mismos se proponga, con toda oportunidad serán sometidos a la consideración del Congreso. Dichos Programas deberán ser publicados en el Periódico Oficial “Tierra y Libertad”, órgano de difusión oficial del Gobierno del estado de Morelos.</a:t>
            </a:r>
          </a:p>
        </p:txBody>
      </p:sp>
    </p:spTree>
    <p:extLst>
      <p:ext uri="{BB962C8B-B14F-4D97-AF65-F5344CB8AC3E}">
        <p14:creationId xmlns:p14="http://schemas.microsoft.com/office/powerpoint/2010/main" val="144948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86FB-CFDC-B2FE-ECFB-FC0E402FDD1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AD8031F-BFAC-8725-C7E7-553CE15C8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6" y="-18685"/>
            <a:ext cx="9123974" cy="6858000"/>
          </a:xfrm>
          <a:prstGeom prst="rect">
            <a:avLst/>
          </a:prstGeom>
        </p:spPr>
      </p:pic>
      <p:sp>
        <p:nvSpPr>
          <p:cNvPr id="2" name="Título 3">
            <a:extLst>
              <a:ext uri="{FF2B5EF4-FFF2-40B4-BE49-F238E27FC236}">
                <a16:creationId xmlns:a16="http://schemas.microsoft.com/office/drawing/2014/main" id="{BCC06347-C42A-D47B-7A8C-6780EBF51B6F}"/>
              </a:ext>
            </a:extLst>
          </p:cNvPr>
          <p:cNvSpPr txBox="1">
            <a:spLocks/>
          </p:cNvSpPr>
          <p:nvPr/>
        </p:nvSpPr>
        <p:spPr>
          <a:xfrm>
            <a:off x="1403648" y="283014"/>
            <a:ext cx="3958755" cy="518304"/>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000" b="1" dirty="0">
                <a:solidFill>
                  <a:schemeClr val="bg1"/>
                </a:solidFill>
                <a:latin typeface="Arial" charset="0"/>
                <a:cs typeface="Arial" charset="0"/>
              </a:rPr>
              <a:t>El Marco Jurídico </a:t>
            </a:r>
          </a:p>
        </p:txBody>
      </p:sp>
      <p:sp>
        <p:nvSpPr>
          <p:cNvPr id="5" name="Google Shape;170;p8">
            <a:extLst>
              <a:ext uri="{FF2B5EF4-FFF2-40B4-BE49-F238E27FC236}">
                <a16:creationId xmlns:a16="http://schemas.microsoft.com/office/drawing/2014/main" id="{8BFD0C4A-0621-54D4-9F77-9B1B65964566}"/>
              </a:ext>
            </a:extLst>
          </p:cNvPr>
          <p:cNvSpPr txBox="1"/>
          <p:nvPr/>
        </p:nvSpPr>
        <p:spPr>
          <a:xfrm>
            <a:off x="2051720" y="959795"/>
            <a:ext cx="567469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chemeClr val="dk1"/>
                </a:solidFill>
                <a:latin typeface="Arial"/>
                <a:ea typeface="Arial"/>
                <a:cs typeface="Arial"/>
                <a:sym typeface="Arial"/>
              </a:rPr>
              <a:t>Marco Jurídico de los Programas Presupuestarios </a:t>
            </a:r>
            <a:endParaRPr dirty="0"/>
          </a:p>
          <a:p>
            <a:pPr marL="0" marR="0" lvl="0" indent="0" algn="ctr" rtl="0">
              <a:spcBef>
                <a:spcPts val="0"/>
              </a:spcBef>
              <a:spcAft>
                <a:spcPts val="0"/>
              </a:spcAft>
              <a:buNone/>
            </a:pPr>
            <a:r>
              <a:rPr lang="es-MX" sz="1600" b="1" dirty="0">
                <a:solidFill>
                  <a:schemeClr val="dk1"/>
                </a:solidFill>
                <a:latin typeface="Arial"/>
                <a:ea typeface="Arial"/>
                <a:cs typeface="Arial"/>
                <a:sym typeface="Arial"/>
              </a:rPr>
              <a:t>(Ley Estatal de Planeación)</a:t>
            </a:r>
            <a:endParaRPr dirty="0"/>
          </a:p>
        </p:txBody>
      </p:sp>
      <p:sp>
        <p:nvSpPr>
          <p:cNvPr id="10" name="Google Shape;168;p8">
            <a:extLst>
              <a:ext uri="{FF2B5EF4-FFF2-40B4-BE49-F238E27FC236}">
                <a16:creationId xmlns:a16="http://schemas.microsoft.com/office/drawing/2014/main" id="{688FE6DE-8FFD-A696-0726-45DDF5528135}"/>
              </a:ext>
            </a:extLst>
          </p:cNvPr>
          <p:cNvSpPr/>
          <p:nvPr/>
        </p:nvSpPr>
        <p:spPr>
          <a:xfrm>
            <a:off x="612595" y="3410315"/>
            <a:ext cx="8182639"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ARTICULO *62.- </a:t>
            </a:r>
            <a:r>
              <a:rPr lang="es-MX" sz="1600" dirty="0">
                <a:latin typeface="Arial" panose="020B0604020202020204" pitchFamily="34" charset="0"/>
                <a:cs typeface="Arial" panose="020B0604020202020204" pitchFamily="34" charset="0"/>
              </a:rPr>
              <a:t>Los Programas que elaboren las Secretarías, Dependencias u Organismos Estatales deberán ser sometidos a revisión de la Secretaría de Hacienda del Poder Ejecutivo Estatal, a través del IMOPLAN, quien los validará y devolverá a la unidad administrativa que corresponda para la publicación en el Periódico Oficial “Tierra y Libertad” y su ejecución. </a:t>
            </a:r>
          </a:p>
          <a:p>
            <a:pPr marL="0" marR="0" lvl="0" indent="0" algn="just" rtl="0">
              <a:spcBef>
                <a:spcPts val="0"/>
              </a:spcBef>
              <a:spcAft>
                <a:spcPts val="0"/>
              </a:spcAft>
              <a:buNone/>
            </a:pPr>
            <a:endParaRPr lang="es-MX" sz="1000" dirty="0">
              <a:latin typeface="Arial" panose="020B0604020202020204" pitchFamily="34" charset="0"/>
              <a:cs typeface="Arial" panose="020B0604020202020204" pitchFamily="34" charset="0"/>
            </a:endParaRPr>
          </a:p>
          <a:p>
            <a:pPr marL="0" marR="0" lvl="0" indent="0" algn="just" rtl="0">
              <a:spcBef>
                <a:spcPts val="0"/>
              </a:spcBef>
              <a:spcAft>
                <a:spcPts val="0"/>
              </a:spcAft>
              <a:buNone/>
            </a:pPr>
            <a:r>
              <a:rPr lang="es-MX" sz="1600" b="1" dirty="0">
                <a:latin typeface="Arial" panose="020B0604020202020204" pitchFamily="34" charset="0"/>
                <a:cs typeface="Arial" panose="020B0604020202020204" pitchFamily="34" charset="0"/>
              </a:rPr>
              <a:t>Los Programas elaborados </a:t>
            </a:r>
            <a:r>
              <a:rPr lang="es-MX" sz="1600" dirty="0">
                <a:latin typeface="Arial" panose="020B0604020202020204" pitchFamily="34" charset="0"/>
                <a:cs typeface="Arial" panose="020B0604020202020204" pitchFamily="34" charset="0"/>
              </a:rPr>
              <a:t>por las </a:t>
            </a:r>
            <a:r>
              <a:rPr lang="es-MX" sz="1600" b="1" dirty="0">
                <a:latin typeface="Arial" panose="020B0604020202020204" pitchFamily="34" charset="0"/>
                <a:cs typeface="Arial" panose="020B0604020202020204" pitchFamily="34" charset="0"/>
              </a:rPr>
              <a:t>Entidades</a:t>
            </a:r>
            <a:r>
              <a:rPr lang="es-MX" sz="1600" dirty="0">
                <a:latin typeface="Arial" panose="020B0604020202020204" pitchFamily="34" charset="0"/>
                <a:cs typeface="Arial" panose="020B0604020202020204" pitchFamily="34" charset="0"/>
              </a:rPr>
              <a:t> Paraestatales o </a:t>
            </a:r>
            <a:r>
              <a:rPr lang="es-MX" sz="1600" b="1" dirty="0">
                <a:latin typeface="Arial" panose="020B0604020202020204" pitchFamily="34" charset="0"/>
                <a:cs typeface="Arial" panose="020B0604020202020204" pitchFamily="34" charset="0"/>
              </a:rPr>
              <a:t>Paramunicipales</a:t>
            </a:r>
            <a:r>
              <a:rPr lang="es-MX" sz="1600" dirty="0">
                <a:latin typeface="Arial" panose="020B0604020202020204" pitchFamily="34" charset="0"/>
                <a:cs typeface="Arial" panose="020B0604020202020204" pitchFamily="34" charset="0"/>
              </a:rPr>
              <a:t> deberán ser sometidos para conocimiento y aprobación a sus Órganos de Gobierno, así como a la validación del titular de la Secretaría o Dependencia coordinadora del sector, en el primer caso, y </a:t>
            </a:r>
            <a:r>
              <a:rPr lang="es-MX" sz="1600" b="1" dirty="0">
                <a:latin typeface="Arial" panose="020B0604020202020204" pitchFamily="34" charset="0"/>
                <a:cs typeface="Arial" panose="020B0604020202020204" pitchFamily="34" charset="0"/>
              </a:rPr>
              <a:t>al Ayuntamiento en el segundo</a:t>
            </a:r>
            <a:r>
              <a:rPr lang="es-MX" sz="1600" dirty="0">
                <a:latin typeface="Arial" panose="020B0604020202020204" pitchFamily="34" charset="0"/>
                <a:cs typeface="Arial" panose="020B0604020202020204" pitchFamily="34" charset="0"/>
              </a:rPr>
              <a:t>. Si la entidad Paraestatal no estuviera agrupada en un sector específico, su validación corresponderá a la Secretaría de Hacienda, a través del IMOPLAN. </a:t>
            </a:r>
            <a:endParaRPr sz="1600" dirty="0">
              <a:latin typeface="Arial" panose="020B0604020202020204" pitchFamily="34" charset="0"/>
              <a:cs typeface="Arial" panose="020B0604020202020204" pitchFamily="34" charset="0"/>
            </a:endParaRPr>
          </a:p>
        </p:txBody>
      </p:sp>
      <p:sp>
        <p:nvSpPr>
          <p:cNvPr id="3" name="Google Shape;167;p8">
            <a:extLst>
              <a:ext uri="{FF2B5EF4-FFF2-40B4-BE49-F238E27FC236}">
                <a16:creationId xmlns:a16="http://schemas.microsoft.com/office/drawing/2014/main" id="{7E2BEEC0-AEC7-B856-6317-A6E92AE4B35F}"/>
              </a:ext>
            </a:extLst>
          </p:cNvPr>
          <p:cNvSpPr/>
          <p:nvPr/>
        </p:nvSpPr>
        <p:spPr>
          <a:xfrm>
            <a:off x="612596" y="1544570"/>
            <a:ext cx="8182639"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b="1" dirty="0">
                <a:solidFill>
                  <a:schemeClr val="dk1"/>
                </a:solidFill>
                <a:latin typeface="Arial"/>
                <a:ea typeface="Arial"/>
                <a:cs typeface="Arial"/>
                <a:sym typeface="Arial"/>
              </a:rPr>
              <a:t>ARTICULO *61.- </a:t>
            </a:r>
            <a:r>
              <a:rPr lang="es-MX" sz="1600" dirty="0">
                <a:latin typeface="Arial" panose="020B0604020202020204" pitchFamily="34" charset="0"/>
                <a:cs typeface="Arial" panose="020B0604020202020204" pitchFamily="34" charset="0"/>
              </a:rPr>
              <a:t>Las dependencias encargadas de elaborar sus Programas Presupuestarios incluirán los aspectos administrativos y de política económica y social correspondientes. </a:t>
            </a:r>
            <a:r>
              <a:rPr lang="es-MX" sz="1600" b="1" dirty="0">
                <a:latin typeface="Arial" panose="020B0604020202020204" pitchFamily="34" charset="0"/>
                <a:cs typeface="Arial" panose="020B0604020202020204" pitchFamily="34" charset="0"/>
              </a:rPr>
              <a:t>Estos programas presupuestarios, deberán ser congruentes entre sí, regirán durante el año </a:t>
            </a:r>
            <a:r>
              <a:rPr lang="es-MX" sz="1600" dirty="0">
                <a:latin typeface="Arial" panose="020B0604020202020204" pitchFamily="34" charset="0"/>
                <a:cs typeface="Arial" panose="020B0604020202020204" pitchFamily="34" charset="0"/>
              </a:rPr>
              <a:t>respectivo las actividades de la administración pública en su conjunto y </a:t>
            </a:r>
            <a:r>
              <a:rPr lang="es-MX" sz="1600" b="1" dirty="0">
                <a:latin typeface="Arial" panose="020B0604020202020204" pitchFamily="34" charset="0"/>
                <a:cs typeface="Arial" panose="020B0604020202020204" pitchFamily="34" charset="0"/>
              </a:rPr>
              <a:t>servirán de base para la integración de los proyectos de presupuesto anual </a:t>
            </a:r>
            <a:r>
              <a:rPr lang="es-MX" sz="1600" dirty="0">
                <a:latin typeface="Arial" panose="020B0604020202020204" pitchFamily="34" charset="0"/>
                <a:cs typeface="Arial" panose="020B0604020202020204" pitchFamily="34" charset="0"/>
              </a:rPr>
              <a:t>que las propias Dependencias, Entidades y Municipios deberán elaborar conforme a la normativa aplicable. </a:t>
            </a:r>
            <a:endParaRPr sz="1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0070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940E7-74CA-458C-9453-5B809DDDD56E}"/>
              </a:ext>
            </a:extLst>
          </p:cNvPr>
          <p:cNvSpPr>
            <a:spLocks noGrp="1"/>
          </p:cNvSpPr>
          <p:nvPr>
            <p:ph type="title"/>
          </p:nvPr>
        </p:nvSpPr>
        <p:spPr/>
        <p:txBody>
          <a:bodyPr/>
          <a:lstStyle/>
          <a:p>
            <a:endParaRPr lang="es-MX"/>
          </a:p>
        </p:txBody>
      </p:sp>
      <p:pic>
        <p:nvPicPr>
          <p:cNvPr id="3" name="Imagen 2">
            <a:extLst>
              <a:ext uri="{FF2B5EF4-FFF2-40B4-BE49-F238E27FC236}">
                <a16:creationId xmlns:a16="http://schemas.microsoft.com/office/drawing/2014/main" id="{6EF9A5AD-7152-D058-17C2-A2ECCE95A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4" y="-5858"/>
            <a:ext cx="9123974" cy="6858000"/>
          </a:xfrm>
          <a:prstGeom prst="rect">
            <a:avLst/>
          </a:prstGeom>
        </p:spPr>
      </p:pic>
      <p:pic>
        <p:nvPicPr>
          <p:cNvPr id="4" name="Imagen 3">
            <a:extLst>
              <a:ext uri="{FF2B5EF4-FFF2-40B4-BE49-F238E27FC236}">
                <a16:creationId xmlns:a16="http://schemas.microsoft.com/office/drawing/2014/main" id="{B5C6A3B9-F8FF-D785-D8FD-819D94838BC9}"/>
              </a:ext>
            </a:extLst>
          </p:cNvPr>
          <p:cNvPicPr>
            <a:picLocks noChangeAspect="1"/>
          </p:cNvPicPr>
          <p:nvPr/>
        </p:nvPicPr>
        <p:blipFill>
          <a:blip r:embed="rId3"/>
          <a:stretch>
            <a:fillRect/>
          </a:stretch>
        </p:blipFill>
        <p:spPr>
          <a:xfrm>
            <a:off x="354360" y="980728"/>
            <a:ext cx="8435280" cy="5332789"/>
          </a:xfrm>
          <a:prstGeom prst="rect">
            <a:avLst/>
          </a:prstGeom>
        </p:spPr>
      </p:pic>
    </p:spTree>
    <p:extLst>
      <p:ext uri="{BB962C8B-B14F-4D97-AF65-F5344CB8AC3E}">
        <p14:creationId xmlns:p14="http://schemas.microsoft.com/office/powerpoint/2010/main" val="230949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233C-9510-F9A5-69A1-78AF107F8A3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795B580-AED8-CFDC-CC9E-E480FA527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92"/>
            <a:ext cx="9144000" cy="6858000"/>
          </a:xfrm>
          <a:prstGeom prst="rect">
            <a:avLst/>
          </a:prstGeom>
        </p:spPr>
      </p:pic>
      <p:sp>
        <p:nvSpPr>
          <p:cNvPr id="2" name="Título 3">
            <a:extLst>
              <a:ext uri="{FF2B5EF4-FFF2-40B4-BE49-F238E27FC236}">
                <a16:creationId xmlns:a16="http://schemas.microsoft.com/office/drawing/2014/main" id="{DAB8E26A-FF9A-92AC-0E3F-654A7F12E906}"/>
              </a:ext>
            </a:extLst>
          </p:cNvPr>
          <p:cNvSpPr txBox="1">
            <a:spLocks/>
          </p:cNvSpPr>
          <p:nvPr/>
        </p:nvSpPr>
        <p:spPr>
          <a:xfrm>
            <a:off x="1259632" y="400249"/>
            <a:ext cx="3958755" cy="518304"/>
          </a:xfrm>
          <a:prstGeom prst="rect">
            <a:avLst/>
          </a:prstGeom>
          <a:solidFill>
            <a:srgbClr val="00B050"/>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bg1"/>
                </a:solidFill>
                <a:latin typeface="Arial" panose="020B0604020202020204" pitchFamily="34" charset="0"/>
                <a:cs typeface="Arial" panose="020B0604020202020204" pitchFamily="34" charset="0"/>
              </a:rPr>
              <a:t>Presupuesto basado en resultados</a:t>
            </a:r>
            <a:r>
              <a:rPr lang="es-MX" sz="1800" dirty="0">
                <a:solidFill>
                  <a:schemeClr val="bg1"/>
                </a:solidFill>
                <a:latin typeface="Arial" panose="020B0604020202020204" pitchFamily="34" charset="0"/>
                <a:cs typeface="Arial" panose="020B0604020202020204" pitchFamily="34" charset="0"/>
              </a:rPr>
              <a:t>.</a:t>
            </a:r>
          </a:p>
        </p:txBody>
      </p:sp>
      <p:sp>
        <p:nvSpPr>
          <p:cNvPr id="10" name="Google Shape;112;p3">
            <a:extLst>
              <a:ext uri="{FF2B5EF4-FFF2-40B4-BE49-F238E27FC236}">
                <a16:creationId xmlns:a16="http://schemas.microsoft.com/office/drawing/2014/main" id="{3291DD87-DF09-B825-02FA-74DA2B83FC13}"/>
              </a:ext>
            </a:extLst>
          </p:cNvPr>
          <p:cNvSpPr txBox="1"/>
          <p:nvPr/>
        </p:nvSpPr>
        <p:spPr>
          <a:xfrm>
            <a:off x="4283968" y="2312593"/>
            <a:ext cx="4590572" cy="26160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12529"/>
              </a:buClr>
              <a:buSzPts val="1800"/>
              <a:buFont typeface="Arial" panose="020B0604020202020204" pitchFamily="34" charset="0"/>
              <a:buChar char="•"/>
            </a:pPr>
            <a:r>
              <a:rPr lang="es-MX" sz="1800" b="0" i="0" dirty="0">
                <a:solidFill>
                  <a:srgbClr val="212529"/>
                </a:solidFill>
                <a:latin typeface="Arial"/>
                <a:ea typeface="Arial"/>
                <a:cs typeface="Arial"/>
                <a:sym typeface="Arial"/>
              </a:rPr>
              <a:t>Orientar  el gasto público </a:t>
            </a:r>
            <a:r>
              <a:rPr lang="es-MX" sz="1800" dirty="0">
                <a:solidFill>
                  <a:srgbClr val="212529"/>
                </a:solidFill>
                <a:latin typeface="Arial"/>
                <a:ea typeface="Arial"/>
                <a:cs typeface="Arial"/>
                <a:sym typeface="Arial"/>
              </a:rPr>
              <a:t>hacia el</a:t>
            </a:r>
            <a:r>
              <a:rPr lang="es-MX" sz="1800" b="0" i="0" dirty="0">
                <a:solidFill>
                  <a:srgbClr val="212529"/>
                </a:solidFill>
                <a:latin typeface="Arial"/>
                <a:ea typeface="Arial"/>
                <a:cs typeface="Arial"/>
                <a:sym typeface="Arial"/>
              </a:rPr>
              <a:t> logro de  los resultados.</a:t>
            </a:r>
            <a:endParaRPr dirty="0"/>
          </a:p>
          <a:p>
            <a:pPr marL="285750" marR="0" lvl="0" indent="-285750" algn="l" rtl="0">
              <a:spcBef>
                <a:spcPts val="0"/>
              </a:spcBef>
              <a:spcAft>
                <a:spcPts val="0"/>
              </a:spcAft>
              <a:buClr>
                <a:srgbClr val="212529"/>
              </a:buClr>
              <a:buSzPts val="1800"/>
              <a:buFont typeface="Arial" panose="020B0604020202020204" pitchFamily="34" charset="0"/>
              <a:buChar char="•"/>
            </a:pPr>
            <a:r>
              <a:rPr lang="es-MX" sz="1800" b="0" i="0" dirty="0">
                <a:solidFill>
                  <a:srgbClr val="212529"/>
                </a:solidFill>
                <a:latin typeface="Arial"/>
                <a:ea typeface="Arial"/>
                <a:cs typeface="Arial"/>
                <a:sym typeface="Arial"/>
              </a:rPr>
              <a:t> Promover la mejora de los programas             públicos.</a:t>
            </a:r>
            <a:endParaRPr dirty="0"/>
          </a:p>
          <a:p>
            <a:pPr marL="285750" marR="0" lvl="0" indent="-285750" algn="l" rtl="0">
              <a:spcBef>
                <a:spcPts val="0"/>
              </a:spcBef>
              <a:spcAft>
                <a:spcPts val="0"/>
              </a:spcAft>
              <a:buClr>
                <a:srgbClr val="212529"/>
              </a:buClr>
              <a:buSzPts val="1800"/>
              <a:buFont typeface="Arial" panose="020B0604020202020204" pitchFamily="34" charset="0"/>
              <a:buChar char="•"/>
            </a:pPr>
            <a:r>
              <a:rPr lang="es-MX" sz="1800" b="0" i="0" dirty="0">
                <a:solidFill>
                  <a:srgbClr val="212529"/>
                </a:solidFill>
                <a:latin typeface="Arial"/>
                <a:ea typeface="Arial"/>
                <a:cs typeface="Arial"/>
                <a:sym typeface="Arial"/>
              </a:rPr>
              <a:t> </a:t>
            </a:r>
            <a:r>
              <a:rPr lang="es-MX" sz="1800" dirty="0">
                <a:solidFill>
                  <a:srgbClr val="212529"/>
                </a:solidFill>
                <a:latin typeface="Arial"/>
                <a:ea typeface="Arial"/>
                <a:cs typeface="Arial"/>
                <a:sym typeface="Arial"/>
              </a:rPr>
              <a:t>Establecer un Sistema Municipal de   Planeación</a:t>
            </a:r>
            <a:r>
              <a:rPr lang="es-MX" sz="1800" b="0" i="0" dirty="0">
                <a:solidFill>
                  <a:srgbClr val="212529"/>
                </a:solidFill>
                <a:latin typeface="Arial"/>
                <a:ea typeface="Arial"/>
                <a:cs typeface="Arial"/>
                <a:sym typeface="Arial"/>
              </a:rPr>
              <a:t> para el Desarrollo.</a:t>
            </a:r>
            <a:endParaRPr dirty="0"/>
          </a:p>
          <a:p>
            <a:pPr marL="285750" marR="0" lvl="0" indent="-285750" algn="l" rtl="0">
              <a:spcBef>
                <a:spcPts val="0"/>
              </a:spcBef>
              <a:spcAft>
                <a:spcPts val="0"/>
              </a:spcAft>
              <a:buClr>
                <a:srgbClr val="212529"/>
              </a:buClr>
              <a:buSzPts val="1800"/>
              <a:buFont typeface="Arial" panose="020B0604020202020204" pitchFamily="34" charset="0"/>
              <a:buChar char="•"/>
            </a:pPr>
            <a:r>
              <a:rPr lang="es-MX" sz="1800" b="0" i="0" dirty="0">
                <a:solidFill>
                  <a:srgbClr val="212529"/>
                </a:solidFill>
                <a:latin typeface="Arial"/>
                <a:ea typeface="Arial"/>
                <a:cs typeface="Arial"/>
                <a:sym typeface="Arial"/>
              </a:rPr>
              <a:t> Fomentar la rendición de cuentas.</a:t>
            </a:r>
            <a:endParaRPr dirty="0"/>
          </a:p>
          <a:p>
            <a:pPr marL="285750" marR="0" lvl="0" indent="-285750" algn="l" rtl="0">
              <a:spcBef>
                <a:spcPts val="0"/>
              </a:spcBef>
              <a:spcAft>
                <a:spcPts val="0"/>
              </a:spcAft>
              <a:buClr>
                <a:srgbClr val="212529"/>
              </a:buClr>
              <a:buSzPts val="1800"/>
              <a:buFont typeface="Arial" panose="020B0604020202020204" pitchFamily="34" charset="0"/>
              <a:buChar char="•"/>
            </a:pPr>
            <a:r>
              <a:rPr lang="es-MX" sz="1800" b="0" i="0" dirty="0">
                <a:solidFill>
                  <a:srgbClr val="212529"/>
                </a:solidFill>
                <a:latin typeface="Arial"/>
                <a:ea typeface="Arial"/>
                <a:cs typeface="Arial"/>
                <a:sym typeface="Arial"/>
              </a:rPr>
              <a:t> Introducir la información de desempeño   al </a:t>
            </a:r>
            <a:r>
              <a:rPr lang="es-MX" sz="2000" b="0" i="1" u="sng" dirty="0">
                <a:solidFill>
                  <a:srgbClr val="212529"/>
                </a:solidFill>
                <a:latin typeface="Arial"/>
                <a:ea typeface="Arial"/>
                <a:cs typeface="Arial"/>
                <a:sym typeface="Arial"/>
              </a:rPr>
              <a:t>ciclo presupuestario.</a:t>
            </a:r>
            <a:endParaRPr sz="1800" b="0" i="1" u="sng" dirty="0">
              <a:solidFill>
                <a:srgbClr val="212529"/>
              </a:solidFill>
              <a:latin typeface="Arial"/>
              <a:ea typeface="Arial"/>
              <a:cs typeface="Arial"/>
              <a:sym typeface="Arial"/>
            </a:endParaRPr>
          </a:p>
        </p:txBody>
      </p:sp>
      <p:sp>
        <p:nvSpPr>
          <p:cNvPr id="11" name="Google Shape;111;p3">
            <a:extLst>
              <a:ext uri="{FF2B5EF4-FFF2-40B4-BE49-F238E27FC236}">
                <a16:creationId xmlns:a16="http://schemas.microsoft.com/office/drawing/2014/main" id="{481AD232-18AC-DA80-64EE-7AF9A30A0855}"/>
              </a:ext>
            </a:extLst>
          </p:cNvPr>
          <p:cNvSpPr txBox="1"/>
          <p:nvPr/>
        </p:nvSpPr>
        <p:spPr>
          <a:xfrm>
            <a:off x="4283968" y="1690514"/>
            <a:ext cx="4392488"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dirty="0">
                <a:solidFill>
                  <a:srgbClr val="212529"/>
                </a:solidFill>
                <a:latin typeface="Arial"/>
                <a:ea typeface="Arial"/>
                <a:cs typeface="Arial"/>
                <a:sym typeface="Arial"/>
              </a:rPr>
              <a:t>Los</a:t>
            </a:r>
            <a:r>
              <a:rPr lang="es-MX" sz="1800" b="0" i="0" dirty="0">
                <a:solidFill>
                  <a:srgbClr val="212529"/>
                </a:solidFill>
                <a:latin typeface="Arial"/>
                <a:ea typeface="Arial"/>
                <a:cs typeface="Arial"/>
                <a:sym typeface="Arial"/>
              </a:rPr>
              <a:t> objetivos del </a:t>
            </a:r>
            <a:r>
              <a:rPr lang="es-MX" sz="1800" b="1" i="1" dirty="0">
                <a:solidFill>
                  <a:srgbClr val="212529"/>
                </a:solidFill>
                <a:latin typeface="Arial"/>
                <a:ea typeface="Arial"/>
                <a:cs typeface="Arial"/>
                <a:sym typeface="Arial"/>
              </a:rPr>
              <a:t>PbR son:</a:t>
            </a:r>
            <a:endParaRPr sz="1800" i="1" dirty="0">
              <a:solidFill>
                <a:schemeClr val="dk1"/>
              </a:solidFill>
              <a:latin typeface="Arial"/>
              <a:ea typeface="Arial"/>
              <a:cs typeface="Arial"/>
              <a:sym typeface="Arial"/>
            </a:endParaRPr>
          </a:p>
        </p:txBody>
      </p:sp>
      <p:pic>
        <p:nvPicPr>
          <p:cNvPr id="12" name="Google Shape;110;p3" descr="PbR - Puebla">
            <a:extLst>
              <a:ext uri="{FF2B5EF4-FFF2-40B4-BE49-F238E27FC236}">
                <a16:creationId xmlns:a16="http://schemas.microsoft.com/office/drawing/2014/main" id="{826FF36B-2EC8-D913-AAC1-3D1A4EC4DA4D}"/>
              </a:ext>
            </a:extLst>
          </p:cNvPr>
          <p:cNvPicPr preferRelativeResize="0"/>
          <p:nvPr/>
        </p:nvPicPr>
        <p:blipFill rotWithShape="1">
          <a:blip r:embed="rId3">
            <a:alphaModFix/>
          </a:blip>
          <a:srcRect/>
          <a:stretch/>
        </p:blipFill>
        <p:spPr>
          <a:xfrm>
            <a:off x="539552" y="2564904"/>
            <a:ext cx="2828171" cy="1728192"/>
          </a:xfrm>
          <a:prstGeom prst="rect">
            <a:avLst/>
          </a:prstGeom>
          <a:noFill/>
          <a:ln>
            <a:noFill/>
          </a:ln>
        </p:spPr>
      </p:pic>
    </p:spTree>
    <p:extLst>
      <p:ext uri="{BB962C8B-B14F-4D97-AF65-F5344CB8AC3E}">
        <p14:creationId xmlns:p14="http://schemas.microsoft.com/office/powerpoint/2010/main" val="15015173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3921</Words>
  <Application>Microsoft Office PowerPoint</Application>
  <PresentationFormat>Presentación en pantalla (4:3)</PresentationFormat>
  <Paragraphs>409</Paragraphs>
  <Slides>36</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Vínculos</vt:lpstr>
      </vt:variant>
      <vt:variant>
        <vt:i4>1</vt:i4>
      </vt:variant>
      <vt:variant>
        <vt:lpstr>Títulos de diapositiva</vt:lpstr>
      </vt:variant>
      <vt:variant>
        <vt:i4>36</vt:i4>
      </vt:variant>
    </vt:vector>
  </HeadingPairs>
  <TitlesOfParts>
    <vt:vector size="42" baseType="lpstr">
      <vt:lpstr>Arial</vt:lpstr>
      <vt:lpstr>Calibri</vt:lpstr>
      <vt:lpstr>Noto Sans Symbols</vt:lpstr>
      <vt:lpstr>Wingdings</vt:lpstr>
      <vt:lpstr>Tema de Office</vt:lpstr>
      <vt:lpstr>C:\Users\Amaro\Desktop\HACIENDA 2025\PROGRAMAS PRESUPUESTARIOS MUNICIPIO 37.xls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compaq</dc:creator>
  <cp:lastModifiedBy>Amaro</cp:lastModifiedBy>
  <cp:revision>229</cp:revision>
  <dcterms:created xsi:type="dcterms:W3CDTF">2018-10-04T14:22:45Z</dcterms:created>
  <dcterms:modified xsi:type="dcterms:W3CDTF">2025-05-26T14:58:53Z</dcterms:modified>
</cp:coreProperties>
</file>